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78"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2.pn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57" name="PlaceHolder 2"/>
          <p:cNvSpPr>
            <a:spLocks noGrp="1"/>
          </p:cNvSpPr>
          <p:nvPr>
            <p:ph/>
          </p:nvPr>
        </p:nvSpPr>
        <p:spPr>
          <a:xfrm>
            <a:off x="2589120" y="21337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8" name="PlaceHolder 3"/>
          <p:cNvSpPr>
            <a:spLocks noGrp="1"/>
          </p:cNvSpPr>
          <p:nvPr>
            <p:ph/>
          </p:nvPr>
        </p:nvSpPr>
        <p:spPr>
          <a:xfrm>
            <a:off x="2589120" y="41065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60"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1"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2" name="PlaceHolder 4"/>
          <p:cNvSpPr>
            <a:spLocks noGrp="1"/>
          </p:cNvSpPr>
          <p:nvPr>
            <p:ph/>
          </p:nvPr>
        </p:nvSpPr>
        <p:spPr>
          <a:xfrm>
            <a:off x="258912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3" name="PlaceHolder 5"/>
          <p:cNvSpPr>
            <a:spLocks noGrp="1"/>
          </p:cNvSpPr>
          <p:nvPr>
            <p:ph/>
          </p:nvPr>
        </p:nvSpPr>
        <p:spPr>
          <a:xfrm>
            <a:off x="715716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65" name="PlaceHolder 2"/>
          <p:cNvSpPr>
            <a:spLocks noGrp="1"/>
          </p:cNvSpPr>
          <p:nvPr>
            <p:ph/>
          </p:nvPr>
        </p:nvSpPr>
        <p:spPr>
          <a:xfrm>
            <a:off x="258912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6" name="PlaceHolder 3"/>
          <p:cNvSpPr>
            <a:spLocks noGrp="1"/>
          </p:cNvSpPr>
          <p:nvPr>
            <p:ph/>
          </p:nvPr>
        </p:nvSpPr>
        <p:spPr>
          <a:xfrm>
            <a:off x="560340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7" name="PlaceHolder 4"/>
          <p:cNvSpPr>
            <a:spLocks noGrp="1"/>
          </p:cNvSpPr>
          <p:nvPr>
            <p:ph/>
          </p:nvPr>
        </p:nvSpPr>
        <p:spPr>
          <a:xfrm>
            <a:off x="861732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8" name="PlaceHolder 5"/>
          <p:cNvSpPr>
            <a:spLocks noGrp="1"/>
          </p:cNvSpPr>
          <p:nvPr>
            <p:ph/>
          </p:nvPr>
        </p:nvSpPr>
        <p:spPr>
          <a:xfrm>
            <a:off x="258912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69" name="PlaceHolder 6"/>
          <p:cNvSpPr>
            <a:spLocks noGrp="1"/>
          </p:cNvSpPr>
          <p:nvPr>
            <p:ph/>
          </p:nvPr>
        </p:nvSpPr>
        <p:spPr>
          <a:xfrm>
            <a:off x="560340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70" name="PlaceHolder 7"/>
          <p:cNvSpPr>
            <a:spLocks noGrp="1"/>
          </p:cNvSpPr>
          <p:nvPr>
            <p:ph/>
          </p:nvPr>
        </p:nvSpPr>
        <p:spPr>
          <a:xfrm>
            <a:off x="861732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4"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05" name="PlaceHolder 2"/>
          <p:cNvSpPr>
            <a:spLocks noGrp="1"/>
          </p:cNvSpPr>
          <p:nvPr>
            <p:ph type="subTitle"/>
          </p:nvPr>
        </p:nvSpPr>
        <p:spPr>
          <a:xfrm>
            <a:off x="2589120" y="2133720"/>
            <a:ext cx="8915040" cy="3777120"/>
          </a:xfrm>
          <a:prstGeom prst="rect">
            <a:avLst/>
          </a:prstGeom>
          <a:noFill/>
          <a:ln w="0">
            <a:noFill/>
          </a:ln>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07" name="PlaceHolder 2"/>
          <p:cNvSpPr>
            <a:spLocks noGrp="1"/>
          </p:cNvSpPr>
          <p:nvPr>
            <p:ph/>
          </p:nvPr>
        </p:nvSpPr>
        <p:spPr>
          <a:xfrm>
            <a:off x="2589120" y="2133720"/>
            <a:ext cx="89150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09" name="PlaceHolder 2"/>
          <p:cNvSpPr>
            <a:spLocks noGrp="1"/>
          </p:cNvSpPr>
          <p:nvPr>
            <p:ph/>
          </p:nvPr>
        </p:nvSpPr>
        <p:spPr>
          <a:xfrm>
            <a:off x="258912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10" name="PlaceHolder 3"/>
          <p:cNvSpPr>
            <a:spLocks noGrp="1"/>
          </p:cNvSpPr>
          <p:nvPr>
            <p:ph/>
          </p:nvPr>
        </p:nvSpPr>
        <p:spPr>
          <a:xfrm>
            <a:off x="715716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1"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2" name="PlaceHolder 1"/>
          <p:cNvSpPr>
            <a:spLocks noGrp="1"/>
          </p:cNvSpPr>
          <p:nvPr>
            <p:ph type="subTitle"/>
          </p:nvPr>
        </p:nvSpPr>
        <p:spPr>
          <a:xfrm>
            <a:off x="2593080" y="624240"/>
            <a:ext cx="8911440" cy="5937120"/>
          </a:xfrm>
          <a:prstGeom prst="rect">
            <a:avLst/>
          </a:prstGeom>
          <a:noFill/>
          <a:ln w="0">
            <a:noFill/>
          </a:ln>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14"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15" name="PlaceHolder 3"/>
          <p:cNvSpPr>
            <a:spLocks noGrp="1"/>
          </p:cNvSpPr>
          <p:nvPr>
            <p:ph/>
          </p:nvPr>
        </p:nvSpPr>
        <p:spPr>
          <a:xfrm>
            <a:off x="715716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16" name="PlaceHolder 4"/>
          <p:cNvSpPr>
            <a:spLocks noGrp="1"/>
          </p:cNvSpPr>
          <p:nvPr>
            <p:ph/>
          </p:nvPr>
        </p:nvSpPr>
        <p:spPr>
          <a:xfrm>
            <a:off x="258912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5"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36" name="PlaceHolder 2"/>
          <p:cNvSpPr>
            <a:spLocks noGrp="1"/>
          </p:cNvSpPr>
          <p:nvPr>
            <p:ph type="subTitle"/>
          </p:nvPr>
        </p:nvSpPr>
        <p:spPr>
          <a:xfrm>
            <a:off x="2589120" y="2133720"/>
            <a:ext cx="8915040" cy="3777120"/>
          </a:xfrm>
          <a:prstGeom prst="rect">
            <a:avLst/>
          </a:prstGeom>
          <a:noFill/>
          <a:ln w="0">
            <a:noFill/>
          </a:ln>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18" name="PlaceHolder 2"/>
          <p:cNvSpPr>
            <a:spLocks noGrp="1"/>
          </p:cNvSpPr>
          <p:nvPr>
            <p:ph/>
          </p:nvPr>
        </p:nvSpPr>
        <p:spPr>
          <a:xfrm>
            <a:off x="258912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19"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20" name="PlaceHolder 4"/>
          <p:cNvSpPr>
            <a:spLocks noGrp="1"/>
          </p:cNvSpPr>
          <p:nvPr>
            <p:ph/>
          </p:nvPr>
        </p:nvSpPr>
        <p:spPr>
          <a:xfrm>
            <a:off x="715716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22"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23"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24" name="PlaceHolder 4"/>
          <p:cNvSpPr>
            <a:spLocks noGrp="1"/>
          </p:cNvSpPr>
          <p:nvPr>
            <p:ph/>
          </p:nvPr>
        </p:nvSpPr>
        <p:spPr>
          <a:xfrm>
            <a:off x="2589120" y="41065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26" name="PlaceHolder 2"/>
          <p:cNvSpPr>
            <a:spLocks noGrp="1"/>
          </p:cNvSpPr>
          <p:nvPr>
            <p:ph/>
          </p:nvPr>
        </p:nvSpPr>
        <p:spPr>
          <a:xfrm>
            <a:off x="2589120" y="21337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27" name="PlaceHolder 3"/>
          <p:cNvSpPr>
            <a:spLocks noGrp="1"/>
          </p:cNvSpPr>
          <p:nvPr>
            <p:ph/>
          </p:nvPr>
        </p:nvSpPr>
        <p:spPr>
          <a:xfrm>
            <a:off x="2589120" y="41065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29"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0"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1" name="PlaceHolder 4"/>
          <p:cNvSpPr>
            <a:spLocks noGrp="1"/>
          </p:cNvSpPr>
          <p:nvPr>
            <p:ph/>
          </p:nvPr>
        </p:nvSpPr>
        <p:spPr>
          <a:xfrm>
            <a:off x="258912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2" name="PlaceHolder 5"/>
          <p:cNvSpPr>
            <a:spLocks noGrp="1"/>
          </p:cNvSpPr>
          <p:nvPr>
            <p:ph/>
          </p:nvPr>
        </p:nvSpPr>
        <p:spPr>
          <a:xfrm>
            <a:off x="715716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134" name="PlaceHolder 2"/>
          <p:cNvSpPr>
            <a:spLocks noGrp="1"/>
          </p:cNvSpPr>
          <p:nvPr>
            <p:ph/>
          </p:nvPr>
        </p:nvSpPr>
        <p:spPr>
          <a:xfrm>
            <a:off x="258912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5" name="PlaceHolder 3"/>
          <p:cNvSpPr>
            <a:spLocks noGrp="1"/>
          </p:cNvSpPr>
          <p:nvPr>
            <p:ph/>
          </p:nvPr>
        </p:nvSpPr>
        <p:spPr>
          <a:xfrm>
            <a:off x="560340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6" name="PlaceHolder 4"/>
          <p:cNvSpPr>
            <a:spLocks noGrp="1"/>
          </p:cNvSpPr>
          <p:nvPr>
            <p:ph/>
          </p:nvPr>
        </p:nvSpPr>
        <p:spPr>
          <a:xfrm>
            <a:off x="8617320" y="21337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7" name="PlaceHolder 5"/>
          <p:cNvSpPr>
            <a:spLocks noGrp="1"/>
          </p:cNvSpPr>
          <p:nvPr>
            <p:ph/>
          </p:nvPr>
        </p:nvSpPr>
        <p:spPr>
          <a:xfrm>
            <a:off x="258912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8" name="PlaceHolder 6"/>
          <p:cNvSpPr>
            <a:spLocks noGrp="1"/>
          </p:cNvSpPr>
          <p:nvPr>
            <p:ph/>
          </p:nvPr>
        </p:nvSpPr>
        <p:spPr>
          <a:xfrm>
            <a:off x="560340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139" name="PlaceHolder 7"/>
          <p:cNvSpPr>
            <a:spLocks noGrp="1"/>
          </p:cNvSpPr>
          <p:nvPr>
            <p:ph/>
          </p:nvPr>
        </p:nvSpPr>
        <p:spPr>
          <a:xfrm>
            <a:off x="8617320" y="4106520"/>
            <a:ext cx="287028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38" name="PlaceHolder 2"/>
          <p:cNvSpPr>
            <a:spLocks noGrp="1"/>
          </p:cNvSpPr>
          <p:nvPr>
            <p:ph/>
          </p:nvPr>
        </p:nvSpPr>
        <p:spPr>
          <a:xfrm>
            <a:off x="2589120" y="2133720"/>
            <a:ext cx="89150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40" name="PlaceHolder 2"/>
          <p:cNvSpPr>
            <a:spLocks noGrp="1"/>
          </p:cNvSpPr>
          <p:nvPr>
            <p:ph/>
          </p:nvPr>
        </p:nvSpPr>
        <p:spPr>
          <a:xfrm>
            <a:off x="258912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41" name="PlaceHolder 3"/>
          <p:cNvSpPr>
            <a:spLocks noGrp="1"/>
          </p:cNvSpPr>
          <p:nvPr>
            <p:ph/>
          </p:nvPr>
        </p:nvSpPr>
        <p:spPr>
          <a:xfrm>
            <a:off x="715716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2"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3" name="PlaceHolder 1"/>
          <p:cNvSpPr>
            <a:spLocks noGrp="1"/>
          </p:cNvSpPr>
          <p:nvPr>
            <p:ph type="subTitle"/>
          </p:nvPr>
        </p:nvSpPr>
        <p:spPr>
          <a:xfrm>
            <a:off x="2593080" y="624240"/>
            <a:ext cx="8911440" cy="5937120"/>
          </a:xfrm>
          <a:prstGeom prst="rect">
            <a:avLst/>
          </a:prstGeom>
          <a:noFill/>
          <a:ln w="0">
            <a:noFill/>
          </a:ln>
        </p:spPr>
        <p:txBody>
          <a:bodyPr lIns="0" tIns="0" rIns="0" bIns="0" anchor="ctr">
            <a:noAutofit/>
          </a:bodyPr>
          <a:lstStyle/>
          <a:p>
            <a:pPr algn="ctr"/>
            <a:endParaRPr lang="en-GB"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45"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46" name="PlaceHolder 3"/>
          <p:cNvSpPr>
            <a:spLocks noGrp="1"/>
          </p:cNvSpPr>
          <p:nvPr>
            <p:ph/>
          </p:nvPr>
        </p:nvSpPr>
        <p:spPr>
          <a:xfrm>
            <a:off x="715716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47" name="PlaceHolder 4"/>
          <p:cNvSpPr>
            <a:spLocks noGrp="1"/>
          </p:cNvSpPr>
          <p:nvPr>
            <p:ph/>
          </p:nvPr>
        </p:nvSpPr>
        <p:spPr>
          <a:xfrm>
            <a:off x="258912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49" name="PlaceHolder 2"/>
          <p:cNvSpPr>
            <a:spLocks noGrp="1"/>
          </p:cNvSpPr>
          <p:nvPr>
            <p:ph/>
          </p:nvPr>
        </p:nvSpPr>
        <p:spPr>
          <a:xfrm>
            <a:off x="2589120" y="2133720"/>
            <a:ext cx="4350240" cy="377712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0"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1" name="PlaceHolder 4"/>
          <p:cNvSpPr>
            <a:spLocks noGrp="1"/>
          </p:cNvSpPr>
          <p:nvPr>
            <p:ph/>
          </p:nvPr>
        </p:nvSpPr>
        <p:spPr>
          <a:xfrm>
            <a:off x="7157160" y="41065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2593080" y="624240"/>
            <a:ext cx="8911440" cy="1280520"/>
          </a:xfrm>
          <a:prstGeom prst="rect">
            <a:avLst/>
          </a:prstGeom>
          <a:noFill/>
          <a:ln w="0">
            <a:noFill/>
          </a:ln>
        </p:spPr>
        <p:txBody>
          <a:bodyPr lIns="0" tIns="0" rIns="0" bIns="0" anchor="ctr">
            <a:noAutofit/>
          </a:bodyPr>
          <a:lstStyle/>
          <a:p>
            <a:endParaRPr lang="en-US" sz="1800" b="0" strike="noStrike" spc="-1">
              <a:solidFill>
                <a:srgbClr val="000000"/>
              </a:solidFill>
              <a:latin typeface="Century Gothic"/>
            </a:endParaRPr>
          </a:p>
        </p:txBody>
      </p:sp>
      <p:sp>
        <p:nvSpPr>
          <p:cNvPr id="53" name="PlaceHolder 2"/>
          <p:cNvSpPr>
            <a:spLocks noGrp="1"/>
          </p:cNvSpPr>
          <p:nvPr>
            <p:ph/>
          </p:nvPr>
        </p:nvSpPr>
        <p:spPr>
          <a:xfrm>
            <a:off x="258912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4" name="PlaceHolder 3"/>
          <p:cNvSpPr>
            <a:spLocks noGrp="1"/>
          </p:cNvSpPr>
          <p:nvPr>
            <p:ph/>
          </p:nvPr>
        </p:nvSpPr>
        <p:spPr>
          <a:xfrm>
            <a:off x="7157160" y="2133720"/>
            <a:ext cx="43502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
        <p:nvSpPr>
          <p:cNvPr id="55" name="PlaceHolder 4"/>
          <p:cNvSpPr>
            <a:spLocks noGrp="1"/>
          </p:cNvSpPr>
          <p:nvPr>
            <p:ph/>
          </p:nvPr>
        </p:nvSpPr>
        <p:spPr>
          <a:xfrm>
            <a:off x="2589120" y="4106520"/>
            <a:ext cx="8915040" cy="1801440"/>
          </a:xfrm>
          <a:prstGeom prst="rect">
            <a:avLst/>
          </a:prstGeom>
          <a:noFill/>
          <a:ln w="0">
            <a:noFill/>
          </a:ln>
        </p:spPr>
        <p:txBody>
          <a:bodyPr lIns="0" tIns="0" rIns="0" bIns="0" anchor="t">
            <a:normAutofit/>
          </a:bodyPr>
          <a:lstStyle/>
          <a:p>
            <a:endParaRPr lang="en-US" sz="1800" b="0" strike="noStrike" spc="-1">
              <a:solidFill>
                <a:srgbClr val="404040"/>
              </a:solidFill>
              <a:latin typeface="Century Gothic"/>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FE7C4"/>
            </a:gs>
          </a:gsLst>
          <a:path path="circle">
            <a:fillToRect l="25000" t="25000" r="75000" b="75000"/>
          </a:path>
        </a:gradFill>
        <a:effectLst/>
      </p:bgPr>
    </p:bg>
    <p:spTree>
      <p:nvGrpSpPr>
        <p:cNvPr id="1" name=""/>
        <p:cNvGrpSpPr/>
        <p:nvPr/>
      </p:nvGrpSpPr>
      <p:grpSpPr>
        <a:xfrm>
          <a:off x="0" y="0"/>
          <a:ext cx="0" cy="0"/>
          <a:chOff x="0" y="0"/>
          <a:chExt cx="0" cy="0"/>
        </a:xfrm>
      </p:grpSpPr>
      <p:grpSp>
        <p:nvGrpSpPr>
          <p:cNvPr id="35" name="Group 22"/>
          <p:cNvGrpSpPr/>
          <p:nvPr/>
        </p:nvGrpSpPr>
        <p:grpSpPr>
          <a:xfrm>
            <a:off x="0" y="228600"/>
            <a:ext cx="2851200" cy="6638400"/>
            <a:chOff x="0" y="228600"/>
            <a:chExt cx="2851200" cy="6638400"/>
          </a:xfrm>
        </p:grpSpPr>
        <p:sp>
          <p:nvSpPr>
            <p:cNvPr id="36" name="Freeform 11"/>
            <p:cNvSpPr/>
            <p:nvPr/>
          </p:nvSpPr>
          <p:spPr>
            <a:xfrm>
              <a:off x="0" y="2575080"/>
              <a:ext cx="100440" cy="625680"/>
            </a:xfrm>
            <a:custGeom>
              <a:avLst/>
              <a:gdLst/>
              <a:ahLst/>
              <a:cxnLst/>
              <a:rect l="l" t="t"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2" name="Freeform 12"/>
            <p:cNvSpPr/>
            <p:nvPr/>
          </p:nvSpPr>
          <p:spPr>
            <a:xfrm>
              <a:off x="128520" y="3156480"/>
              <a:ext cx="646200" cy="2322000"/>
            </a:xfrm>
            <a:custGeom>
              <a:avLst/>
              <a:gdLst/>
              <a:ahLst/>
              <a:cxnLst/>
              <a:rect l="l" t="t"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3" name="Freeform 13"/>
            <p:cNvSpPr/>
            <p:nvPr/>
          </p:nvSpPr>
          <p:spPr>
            <a:xfrm>
              <a:off x="807120" y="5447160"/>
              <a:ext cx="609120" cy="1419840"/>
            </a:xfrm>
            <a:custGeom>
              <a:avLst/>
              <a:gdLst/>
              <a:ahLst/>
              <a:cxnLst/>
              <a:rect l="l" t="t"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4" name="Freeform 14"/>
            <p:cNvSpPr/>
            <p:nvPr/>
          </p:nvSpPr>
          <p:spPr>
            <a:xfrm>
              <a:off x="959760" y="6503760"/>
              <a:ext cx="171000" cy="363240"/>
            </a:xfrm>
            <a:custGeom>
              <a:avLst/>
              <a:gdLst/>
              <a:ahLst/>
              <a:cxnLst/>
              <a:rect l="l" t="t"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5" name="Freeform 15"/>
            <p:cNvSpPr/>
            <p:nvPr/>
          </p:nvSpPr>
          <p:spPr>
            <a:xfrm>
              <a:off x="100800" y="3201120"/>
              <a:ext cx="821520" cy="3328200"/>
            </a:xfrm>
            <a:custGeom>
              <a:avLst/>
              <a:gdLst/>
              <a:ahLst/>
              <a:cxnLst/>
              <a:rect l="l" t="t"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6" name="Freeform 16"/>
            <p:cNvSpPr/>
            <p:nvPr/>
          </p:nvSpPr>
          <p:spPr>
            <a:xfrm>
              <a:off x="22320" y="228600"/>
              <a:ext cx="105840" cy="2927520"/>
            </a:xfrm>
            <a:custGeom>
              <a:avLst/>
              <a:gdLst/>
              <a:ahLst/>
              <a:cxnLst/>
              <a:rect l="l" t="t"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 name="Freeform 17"/>
            <p:cNvSpPr/>
            <p:nvPr/>
          </p:nvSpPr>
          <p:spPr>
            <a:xfrm>
              <a:off x="78120" y="2944080"/>
              <a:ext cx="77760" cy="493560"/>
            </a:xfrm>
            <a:custGeom>
              <a:avLst/>
              <a:gdLst/>
              <a:ahLst/>
              <a:cxnLst/>
              <a:rect l="l" t="t"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 name="Freeform 18"/>
            <p:cNvSpPr/>
            <p:nvPr/>
          </p:nvSpPr>
          <p:spPr>
            <a:xfrm>
              <a:off x="769680" y="5478840"/>
              <a:ext cx="189720" cy="1024560"/>
            </a:xfrm>
            <a:custGeom>
              <a:avLst/>
              <a:gdLst/>
              <a:ahLst/>
              <a:cxnLst/>
              <a:rect l="l" t="t"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9" name="Freeform 19"/>
            <p:cNvSpPr/>
            <p:nvPr/>
          </p:nvSpPr>
          <p:spPr>
            <a:xfrm>
              <a:off x="775440" y="1398960"/>
              <a:ext cx="2075760" cy="4047840"/>
            </a:xfrm>
            <a:custGeom>
              <a:avLst/>
              <a:gdLst/>
              <a:ahLst/>
              <a:cxnLst/>
              <a:rect l="l" t="t"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10" name="Freeform 20"/>
            <p:cNvSpPr/>
            <p:nvPr/>
          </p:nvSpPr>
          <p:spPr>
            <a:xfrm>
              <a:off x="922680" y="6530040"/>
              <a:ext cx="161640" cy="336960"/>
            </a:xfrm>
            <a:custGeom>
              <a:avLst/>
              <a:gdLst/>
              <a:ahLst/>
              <a:cxnLst/>
              <a:rect l="l" t="t"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11" name="Freeform 21"/>
            <p:cNvSpPr/>
            <p:nvPr/>
          </p:nvSpPr>
          <p:spPr>
            <a:xfrm>
              <a:off x="769680" y="5359320"/>
              <a:ext cx="37080" cy="221400"/>
            </a:xfrm>
            <a:custGeom>
              <a:avLst/>
              <a:gdLst/>
              <a:ahLst/>
              <a:cxnLst/>
              <a:rect l="l" t="t"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12" name="Freeform 22"/>
            <p:cNvSpPr/>
            <p:nvPr/>
          </p:nvSpPr>
          <p:spPr>
            <a:xfrm>
              <a:off x="849960" y="6244560"/>
              <a:ext cx="238320" cy="622080"/>
            </a:xfrm>
            <a:custGeom>
              <a:avLst/>
              <a:gdLst/>
              <a:ahLst/>
              <a:cxnLst/>
              <a:rect l="l" t="t"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grpSp>
      <p:grpSp>
        <p:nvGrpSpPr>
          <p:cNvPr id="13" name="Group 9"/>
          <p:cNvGrpSpPr/>
          <p:nvPr/>
        </p:nvGrpSpPr>
        <p:grpSpPr>
          <a:xfrm>
            <a:off x="27360" y="-720"/>
            <a:ext cx="2356200" cy="6853680"/>
            <a:chOff x="27360" y="-720"/>
            <a:chExt cx="2356200" cy="6853680"/>
          </a:xfrm>
        </p:grpSpPr>
        <p:sp>
          <p:nvSpPr>
            <p:cNvPr id="14" name="Freeform 27"/>
            <p:cNvSpPr/>
            <p:nvPr/>
          </p:nvSpPr>
          <p:spPr>
            <a:xfrm>
              <a:off x="27360" y="-720"/>
              <a:ext cx="493920" cy="4400640"/>
            </a:xfrm>
            <a:custGeom>
              <a:avLst/>
              <a:gdLst/>
              <a:ahLst/>
              <a:cxnLst/>
              <a:rect l="l" t="t"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5" name="Freeform 28"/>
            <p:cNvSpPr/>
            <p:nvPr/>
          </p:nvSpPr>
          <p:spPr>
            <a:xfrm>
              <a:off x="550440" y="4316400"/>
              <a:ext cx="423000" cy="1580400"/>
            </a:xfrm>
            <a:custGeom>
              <a:avLst/>
              <a:gdLst/>
              <a:ahLst/>
              <a:cxnLst/>
              <a:rect l="l" t="t"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6" name="Freeform 29"/>
            <p:cNvSpPr/>
            <p:nvPr/>
          </p:nvSpPr>
          <p:spPr>
            <a:xfrm>
              <a:off x="1006200" y="5862600"/>
              <a:ext cx="430560" cy="990360"/>
            </a:xfrm>
            <a:custGeom>
              <a:avLst/>
              <a:gdLst/>
              <a:ahLst/>
              <a:cxnLst/>
              <a:rect l="l" t="t"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7" name="Freeform 30"/>
            <p:cNvSpPr/>
            <p:nvPr/>
          </p:nvSpPr>
          <p:spPr>
            <a:xfrm>
              <a:off x="521640" y="4364280"/>
              <a:ext cx="551520" cy="2235600"/>
            </a:xfrm>
            <a:custGeom>
              <a:avLst/>
              <a:gdLst/>
              <a:ahLst/>
              <a:cxnLst/>
              <a:rect l="l" t="t"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8" name="Freeform 31"/>
            <p:cNvSpPr/>
            <p:nvPr/>
          </p:nvSpPr>
          <p:spPr>
            <a:xfrm>
              <a:off x="468000" y="1289160"/>
              <a:ext cx="173880" cy="3026880"/>
            </a:xfrm>
            <a:custGeom>
              <a:avLst/>
              <a:gdLst/>
              <a:ahLst/>
              <a:cxnLst/>
              <a:rect l="l" t="t"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19" name="Freeform 32"/>
            <p:cNvSpPr/>
            <p:nvPr/>
          </p:nvSpPr>
          <p:spPr>
            <a:xfrm>
              <a:off x="1111680" y="6571440"/>
              <a:ext cx="133920" cy="281160"/>
            </a:xfrm>
            <a:custGeom>
              <a:avLst/>
              <a:gdLst/>
              <a:ahLst/>
              <a:cxnLst/>
              <a:rect l="l" t="t"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0" name="Freeform 33"/>
            <p:cNvSpPr/>
            <p:nvPr/>
          </p:nvSpPr>
          <p:spPr>
            <a:xfrm>
              <a:off x="502560" y="4107600"/>
              <a:ext cx="82080" cy="511200"/>
            </a:xfrm>
            <a:custGeom>
              <a:avLst/>
              <a:gdLst/>
              <a:ahLst/>
              <a:cxnLst/>
              <a:rect l="l" t="t"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1" name="Freeform 34"/>
            <p:cNvSpPr/>
            <p:nvPr/>
          </p:nvSpPr>
          <p:spPr>
            <a:xfrm>
              <a:off x="973800" y="3145680"/>
              <a:ext cx="1409760" cy="2716560"/>
            </a:xfrm>
            <a:custGeom>
              <a:avLst/>
              <a:gdLst/>
              <a:ahLst/>
              <a:cxnLst/>
              <a:rect l="l" t="t"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2" name="Freeform 35"/>
            <p:cNvSpPr/>
            <p:nvPr/>
          </p:nvSpPr>
          <p:spPr>
            <a:xfrm>
              <a:off x="1073520" y="6600240"/>
              <a:ext cx="120240" cy="252720"/>
            </a:xfrm>
            <a:custGeom>
              <a:avLst/>
              <a:gdLst/>
              <a:ahLst/>
              <a:cxnLst/>
              <a:rect l="l" t="t"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3" name="Freeform 36"/>
            <p:cNvSpPr/>
            <p:nvPr/>
          </p:nvSpPr>
          <p:spPr>
            <a:xfrm>
              <a:off x="973800" y="5897160"/>
              <a:ext cx="137520" cy="673920"/>
            </a:xfrm>
            <a:custGeom>
              <a:avLst/>
              <a:gdLst/>
              <a:ahLst/>
              <a:cxnLst/>
              <a:rect l="l" t="t"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4" name="Freeform 37"/>
            <p:cNvSpPr/>
            <p:nvPr/>
          </p:nvSpPr>
          <p:spPr>
            <a:xfrm>
              <a:off x="973800" y="5772600"/>
              <a:ext cx="37800" cy="227520"/>
            </a:xfrm>
            <a:custGeom>
              <a:avLst/>
              <a:gdLst/>
              <a:ahLst/>
              <a:cxnLst/>
              <a:rect l="l" t="t"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25" name="Freeform 38"/>
            <p:cNvSpPr/>
            <p:nvPr/>
          </p:nvSpPr>
          <p:spPr>
            <a:xfrm>
              <a:off x="1006200" y="6322680"/>
              <a:ext cx="210240" cy="530280"/>
            </a:xfrm>
            <a:custGeom>
              <a:avLst/>
              <a:gdLst/>
              <a:ahLst/>
              <a:cxnLst/>
              <a:rect l="l" t="t"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w="0">
              <a:noFill/>
            </a:ln>
          </p:spPr>
          <p:style>
            <a:lnRef idx="0">
              <a:scrgbClr r="0" g="0" b="0"/>
            </a:lnRef>
            <a:fillRef idx="0">
              <a:scrgbClr r="0" g="0" b="0"/>
            </a:fillRef>
            <a:effectRef idx="0">
              <a:scrgbClr r="0" g="0" b="0"/>
            </a:effectRef>
            <a:fontRef idx="minor"/>
          </p:style>
        </p:sp>
      </p:grpSp>
      <p:sp>
        <p:nvSpPr>
          <p:cNvPr id="26" name="Rectangle 6"/>
          <p:cNvSpPr/>
          <p:nvPr/>
        </p:nvSpPr>
        <p:spPr>
          <a:xfrm>
            <a:off x="0" y="0"/>
            <a:ext cx="182520" cy="6857640"/>
          </a:xfrm>
          <a:prstGeom prst="rect">
            <a:avLst/>
          </a:prstGeom>
          <a:solidFill>
            <a:schemeClr val="tx2"/>
          </a:solidFill>
          <a:ln>
            <a:noFill/>
          </a:ln>
          <a:effectLst>
            <a:outerShdw blurRad="38160" dist="25560" dir="5400000" rotWithShape="0">
              <a:srgbClr val="000000">
                <a:alpha val="25000"/>
              </a:srgbClr>
            </a:outerShdw>
          </a:effectLst>
        </p:spPr>
        <p:style>
          <a:lnRef idx="1">
            <a:schemeClr val="accent1"/>
          </a:lnRef>
          <a:fillRef idx="3">
            <a:schemeClr val="accent1"/>
          </a:fillRef>
          <a:effectRef idx="2">
            <a:schemeClr val="accent1"/>
          </a:effectRef>
          <a:fontRef idx="minor"/>
        </p:style>
      </p:sp>
      <p:sp>
        <p:nvSpPr>
          <p:cNvPr id="27"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Click to edit Master title style</a:t>
            </a:r>
            <a:endParaRPr lang="en-US" sz="3600" b="0" strike="noStrike" spc="-1">
              <a:solidFill>
                <a:srgbClr val="000000"/>
              </a:solidFill>
              <a:latin typeface="Century Gothic"/>
            </a:endParaRPr>
          </a:p>
        </p:txBody>
      </p:sp>
      <p:sp>
        <p:nvSpPr>
          <p:cNvPr id="28" name="PlaceHolder 2"/>
          <p:cNvSpPr>
            <a:spLocks noGrp="1"/>
          </p:cNvSpPr>
          <p:nvPr>
            <p:ph type="body"/>
          </p:nvPr>
        </p:nvSpPr>
        <p:spPr>
          <a:xfrm>
            <a:off x="2589120" y="2133720"/>
            <a:ext cx="8915040" cy="3777120"/>
          </a:xfrm>
          <a:prstGeom prst="rect">
            <a:avLst/>
          </a:prstGeom>
          <a:noFill/>
          <a:ln w="0">
            <a:noFill/>
          </a:ln>
        </p:spPr>
        <p:txBody>
          <a:bodyPr anchor="t">
            <a:no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rPr>
              <a:t>Click to edit Master text styles</a:t>
            </a:r>
          </a:p>
          <a:p>
            <a:pPr marL="743040" lvl="1" indent="-285840">
              <a:lnSpc>
                <a:spcPct val="100000"/>
              </a:lnSpc>
              <a:spcBef>
                <a:spcPts val="1001"/>
              </a:spcBef>
              <a:buClr>
                <a:srgbClr val="A53010"/>
              </a:buClr>
              <a:buFont typeface="Wingdings 3" charset="2"/>
              <a:buChar char=""/>
            </a:pPr>
            <a:r>
              <a:rPr lang="en-US" sz="1600" b="0" strike="noStrike" spc="-1">
                <a:solidFill>
                  <a:srgbClr val="404040"/>
                </a:solidFill>
                <a:latin typeface="Century Gothic"/>
              </a:rPr>
              <a:t>Second level</a:t>
            </a:r>
          </a:p>
          <a:p>
            <a:pPr marL="1143000" lvl="2" indent="-228600">
              <a:lnSpc>
                <a:spcPct val="100000"/>
              </a:lnSpc>
              <a:spcBef>
                <a:spcPts val="1001"/>
              </a:spcBef>
              <a:buClr>
                <a:srgbClr val="A53010"/>
              </a:buClr>
              <a:buFont typeface="Wingdings 3" charset="2"/>
              <a:buChar char=""/>
            </a:pPr>
            <a:r>
              <a:rPr lang="en-US" sz="1400" b="0" strike="noStrike" spc="-1">
                <a:solidFill>
                  <a:srgbClr val="404040"/>
                </a:solidFill>
                <a:latin typeface="Century Gothic"/>
              </a:rPr>
              <a:t>Third level</a:t>
            </a:r>
          </a:p>
          <a:p>
            <a:pPr marL="1600200" lvl="3" indent="-228600">
              <a:lnSpc>
                <a:spcPct val="100000"/>
              </a:lnSpc>
              <a:spcBef>
                <a:spcPts val="1001"/>
              </a:spcBef>
              <a:buClr>
                <a:srgbClr val="A53010"/>
              </a:buClr>
              <a:buFont typeface="Wingdings 3" charset="2"/>
              <a:buChar char=""/>
            </a:pPr>
            <a:r>
              <a:rPr lang="en-US" sz="1200" b="0" strike="noStrike" spc="-1">
                <a:solidFill>
                  <a:srgbClr val="404040"/>
                </a:solidFill>
                <a:latin typeface="Century Gothic"/>
              </a:rPr>
              <a:t>Fourth level</a:t>
            </a:r>
          </a:p>
          <a:p>
            <a:pPr marL="2057400" lvl="4" indent="-228600">
              <a:lnSpc>
                <a:spcPct val="100000"/>
              </a:lnSpc>
              <a:spcBef>
                <a:spcPts val="1001"/>
              </a:spcBef>
              <a:buClr>
                <a:srgbClr val="A53010"/>
              </a:buClr>
              <a:buFont typeface="Wingdings 3" charset="2"/>
              <a:buChar char=""/>
            </a:pPr>
            <a:r>
              <a:rPr lang="en-US" sz="1200" b="0" strike="noStrike" spc="-1">
                <a:solidFill>
                  <a:srgbClr val="404040"/>
                </a:solidFill>
                <a:latin typeface="Century Gothic"/>
              </a:rPr>
              <a:t>Fifth level</a:t>
            </a:r>
          </a:p>
        </p:txBody>
      </p:sp>
      <p:sp>
        <p:nvSpPr>
          <p:cNvPr id="29" name="PlaceHolder 3"/>
          <p:cNvSpPr>
            <a:spLocks noGrp="1"/>
          </p:cNvSpPr>
          <p:nvPr>
            <p:ph type="dt"/>
          </p:nvPr>
        </p:nvSpPr>
        <p:spPr>
          <a:xfrm>
            <a:off x="10361520" y="6130440"/>
            <a:ext cx="1145880" cy="370080"/>
          </a:xfrm>
          <a:prstGeom prst="rect">
            <a:avLst/>
          </a:prstGeom>
          <a:noFill/>
          <a:ln w="0">
            <a:noFill/>
          </a:ln>
        </p:spPr>
        <p:txBody>
          <a:bodyPr anchor="ctr">
            <a:noAutofit/>
          </a:bodyPr>
          <a:lstStyle/>
          <a:p>
            <a:pPr algn="r">
              <a:lnSpc>
                <a:spcPct val="100000"/>
              </a:lnSpc>
            </a:pPr>
            <a:fld id="{C4A60874-7E0C-4FC8-A98F-F29ECE7A204A}" type="datetime">
              <a:rPr lang="en-US" sz="900" b="0" strike="noStrike" spc="-1">
                <a:solidFill>
                  <a:srgbClr val="8B8B8B"/>
                </a:solidFill>
                <a:latin typeface="Century Gothic"/>
              </a:rPr>
              <a:t>1/13/2022</a:t>
            </a:fld>
            <a:endParaRPr lang="en-GB" sz="900" b="0" strike="noStrike" spc="-1">
              <a:latin typeface="Times New Roman"/>
            </a:endParaRPr>
          </a:p>
        </p:txBody>
      </p:sp>
      <p:sp>
        <p:nvSpPr>
          <p:cNvPr id="30" name="PlaceHolder 4"/>
          <p:cNvSpPr>
            <a:spLocks noGrp="1"/>
          </p:cNvSpPr>
          <p:nvPr>
            <p:ph type="ftr"/>
          </p:nvPr>
        </p:nvSpPr>
        <p:spPr>
          <a:xfrm>
            <a:off x="2589120" y="6135840"/>
            <a:ext cx="7619760" cy="364680"/>
          </a:xfrm>
          <a:prstGeom prst="rect">
            <a:avLst/>
          </a:prstGeom>
          <a:noFill/>
          <a:ln w="0">
            <a:noFill/>
          </a:ln>
        </p:spPr>
        <p:txBody>
          <a:bodyPr anchor="ctr">
            <a:noAutofit/>
          </a:bodyPr>
          <a:lstStyle/>
          <a:p>
            <a:endParaRPr lang="en-GB" sz="2400" b="0" strike="noStrike" spc="-1">
              <a:latin typeface="Times New Roman"/>
            </a:endParaRPr>
          </a:p>
        </p:txBody>
      </p:sp>
      <p:sp>
        <p:nvSpPr>
          <p:cNvPr id="31" name="Freeform 11"/>
          <p:cNvSpPr/>
          <p:nvPr/>
        </p:nvSpPr>
        <p:spPr>
          <a:xfrm flipV="1">
            <a:off x="-3960" y="713880"/>
            <a:ext cx="1588320" cy="506880"/>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w="0">
            <a:noFill/>
          </a:ln>
        </p:spPr>
        <p:style>
          <a:lnRef idx="0">
            <a:scrgbClr r="0" g="0" b="0"/>
          </a:lnRef>
          <a:fillRef idx="0">
            <a:scrgbClr r="0" g="0" b="0"/>
          </a:fillRef>
          <a:effectRef idx="0">
            <a:scrgbClr r="0" g="0" b="0"/>
          </a:effectRef>
          <a:fontRef idx="minor"/>
        </p:style>
      </p:sp>
      <p:sp>
        <p:nvSpPr>
          <p:cNvPr id="32" name="PlaceHolder 5"/>
          <p:cNvSpPr>
            <a:spLocks noGrp="1"/>
          </p:cNvSpPr>
          <p:nvPr>
            <p:ph type="sldNum"/>
          </p:nvPr>
        </p:nvSpPr>
        <p:spPr>
          <a:xfrm>
            <a:off x="531720" y="787680"/>
            <a:ext cx="779400" cy="364680"/>
          </a:xfrm>
          <a:prstGeom prst="rect">
            <a:avLst/>
          </a:prstGeom>
          <a:noFill/>
          <a:ln w="0">
            <a:noFill/>
          </a:ln>
        </p:spPr>
        <p:txBody>
          <a:bodyPr anchor="ctr">
            <a:noAutofit/>
          </a:bodyPr>
          <a:lstStyle/>
          <a:p>
            <a:pPr algn="r">
              <a:lnSpc>
                <a:spcPct val="100000"/>
              </a:lnSpc>
            </a:pPr>
            <a:fld id="{B8232A9A-0F9C-4E53-A71C-70E4E803D177}" type="slidenum">
              <a:rPr lang="en-US" sz="2000" b="0" strike="noStrike" spc="-1">
                <a:solidFill>
                  <a:srgbClr val="FEFFFF"/>
                </a:solidFill>
                <a:latin typeface="Century Gothic"/>
              </a:rPr>
              <a:t>‹#›</a:t>
            </a:fld>
            <a:endParaRPr lang="en-GB" sz="2000" b="0" strike="noStrike" spc="-1">
              <a:latin typeface="Times New Roman"/>
            </a:endParaRPr>
          </a:p>
        </p:txBody>
      </p:sp>
      <p:pic>
        <p:nvPicPr>
          <p:cNvPr id="34" name="Picture 9"/>
          <p:cNvPicPr/>
          <p:nvPr/>
        </p:nvPicPr>
        <p:blipFill>
          <a:blip r:embed="rId14"/>
          <a:stretch/>
        </p:blipFill>
        <p:spPr>
          <a:xfrm>
            <a:off x="169560" y="6685200"/>
            <a:ext cx="12022200" cy="21204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FE7C4"/>
            </a:gs>
          </a:gsLst>
          <a:path path="circle">
            <a:fillToRect l="25000" t="25000" r="75000" b="75000"/>
          </a:path>
        </a:gradFill>
        <a:effectLst/>
      </p:bgPr>
    </p:bg>
    <p:spTree>
      <p:nvGrpSpPr>
        <p:cNvPr id="1" name=""/>
        <p:cNvGrpSpPr/>
        <p:nvPr/>
      </p:nvGrpSpPr>
      <p:grpSpPr>
        <a:xfrm>
          <a:off x="0" y="0"/>
          <a:ext cx="0" cy="0"/>
          <a:chOff x="0" y="0"/>
          <a:chExt cx="0" cy="0"/>
        </a:xfrm>
      </p:grpSpPr>
      <p:grpSp>
        <p:nvGrpSpPr>
          <p:cNvPr id="71" name="Group 22"/>
          <p:cNvGrpSpPr/>
          <p:nvPr/>
        </p:nvGrpSpPr>
        <p:grpSpPr>
          <a:xfrm>
            <a:off x="0" y="228600"/>
            <a:ext cx="2851200" cy="6638400"/>
            <a:chOff x="0" y="228600"/>
            <a:chExt cx="2851200" cy="6638400"/>
          </a:xfrm>
        </p:grpSpPr>
        <p:sp>
          <p:nvSpPr>
            <p:cNvPr id="72" name="Freeform 11"/>
            <p:cNvSpPr/>
            <p:nvPr/>
          </p:nvSpPr>
          <p:spPr>
            <a:xfrm>
              <a:off x="0" y="2575080"/>
              <a:ext cx="100440" cy="625680"/>
            </a:xfrm>
            <a:custGeom>
              <a:avLst/>
              <a:gdLst/>
              <a:ahLst/>
              <a:cxnLst/>
              <a:rect l="l" t="t"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3" name="Freeform 12"/>
            <p:cNvSpPr/>
            <p:nvPr/>
          </p:nvSpPr>
          <p:spPr>
            <a:xfrm>
              <a:off x="128520" y="3156480"/>
              <a:ext cx="646200" cy="2322000"/>
            </a:xfrm>
            <a:custGeom>
              <a:avLst/>
              <a:gdLst/>
              <a:ahLst/>
              <a:cxnLst/>
              <a:rect l="l" t="t"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4" name="Freeform 13"/>
            <p:cNvSpPr/>
            <p:nvPr/>
          </p:nvSpPr>
          <p:spPr>
            <a:xfrm>
              <a:off x="807120" y="5447160"/>
              <a:ext cx="609120" cy="1419840"/>
            </a:xfrm>
            <a:custGeom>
              <a:avLst/>
              <a:gdLst/>
              <a:ahLst/>
              <a:cxnLst/>
              <a:rect l="l" t="t"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5" name="Freeform 14"/>
            <p:cNvSpPr/>
            <p:nvPr/>
          </p:nvSpPr>
          <p:spPr>
            <a:xfrm>
              <a:off x="959760" y="6503760"/>
              <a:ext cx="171000" cy="363240"/>
            </a:xfrm>
            <a:custGeom>
              <a:avLst/>
              <a:gdLst/>
              <a:ahLst/>
              <a:cxnLst/>
              <a:rect l="l" t="t"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6" name="Freeform 15"/>
            <p:cNvSpPr/>
            <p:nvPr/>
          </p:nvSpPr>
          <p:spPr>
            <a:xfrm>
              <a:off x="100800" y="3201120"/>
              <a:ext cx="821520" cy="3328200"/>
            </a:xfrm>
            <a:custGeom>
              <a:avLst/>
              <a:gdLst/>
              <a:ahLst/>
              <a:cxnLst/>
              <a:rect l="l" t="t"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7" name="Freeform 16"/>
            <p:cNvSpPr/>
            <p:nvPr/>
          </p:nvSpPr>
          <p:spPr>
            <a:xfrm>
              <a:off x="22320" y="228600"/>
              <a:ext cx="105840" cy="2927520"/>
            </a:xfrm>
            <a:custGeom>
              <a:avLst/>
              <a:gdLst/>
              <a:ahLst/>
              <a:cxnLst/>
              <a:rect l="l" t="t"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8" name="Freeform 17"/>
            <p:cNvSpPr/>
            <p:nvPr/>
          </p:nvSpPr>
          <p:spPr>
            <a:xfrm>
              <a:off x="78120" y="2944080"/>
              <a:ext cx="77760" cy="493560"/>
            </a:xfrm>
            <a:custGeom>
              <a:avLst/>
              <a:gdLst/>
              <a:ahLst/>
              <a:cxnLst/>
              <a:rect l="l" t="t"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79" name="Freeform 18"/>
            <p:cNvSpPr/>
            <p:nvPr/>
          </p:nvSpPr>
          <p:spPr>
            <a:xfrm>
              <a:off x="769680" y="5478840"/>
              <a:ext cx="189720" cy="1024560"/>
            </a:xfrm>
            <a:custGeom>
              <a:avLst/>
              <a:gdLst/>
              <a:ahLst/>
              <a:cxnLst/>
              <a:rect l="l" t="t"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0" name="Freeform 19"/>
            <p:cNvSpPr/>
            <p:nvPr/>
          </p:nvSpPr>
          <p:spPr>
            <a:xfrm>
              <a:off x="775440" y="1398960"/>
              <a:ext cx="2075760" cy="4047840"/>
            </a:xfrm>
            <a:custGeom>
              <a:avLst/>
              <a:gdLst/>
              <a:ahLst/>
              <a:cxnLst/>
              <a:rect l="l" t="t"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1" name="Freeform 20"/>
            <p:cNvSpPr/>
            <p:nvPr/>
          </p:nvSpPr>
          <p:spPr>
            <a:xfrm>
              <a:off x="922680" y="6530040"/>
              <a:ext cx="161640" cy="336960"/>
            </a:xfrm>
            <a:custGeom>
              <a:avLst/>
              <a:gdLst/>
              <a:ahLst/>
              <a:cxnLst/>
              <a:rect l="l" t="t"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2" name="Freeform 21"/>
            <p:cNvSpPr/>
            <p:nvPr/>
          </p:nvSpPr>
          <p:spPr>
            <a:xfrm>
              <a:off x="769680" y="5359320"/>
              <a:ext cx="37080" cy="221400"/>
            </a:xfrm>
            <a:custGeom>
              <a:avLst/>
              <a:gdLst/>
              <a:ahLst/>
              <a:cxnLst/>
              <a:rect l="l" t="t"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sp>
          <p:nvSpPr>
            <p:cNvPr id="83" name="Freeform 22"/>
            <p:cNvSpPr/>
            <p:nvPr/>
          </p:nvSpPr>
          <p:spPr>
            <a:xfrm>
              <a:off x="849960" y="6244560"/>
              <a:ext cx="238320" cy="622080"/>
            </a:xfrm>
            <a:custGeom>
              <a:avLst/>
              <a:gdLst/>
              <a:ahLst/>
              <a:cxnLst/>
              <a:rect l="l" t="t"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w="0">
              <a:noFill/>
            </a:ln>
          </p:spPr>
          <p:style>
            <a:lnRef idx="0">
              <a:scrgbClr r="0" g="0" b="0"/>
            </a:lnRef>
            <a:fillRef idx="0">
              <a:scrgbClr r="0" g="0" b="0"/>
            </a:fillRef>
            <a:effectRef idx="0">
              <a:scrgbClr r="0" g="0" b="0"/>
            </a:effectRef>
            <a:fontRef idx="minor"/>
          </p:style>
        </p:sp>
      </p:grpSp>
      <p:grpSp>
        <p:nvGrpSpPr>
          <p:cNvPr id="84" name="Group 9"/>
          <p:cNvGrpSpPr/>
          <p:nvPr/>
        </p:nvGrpSpPr>
        <p:grpSpPr>
          <a:xfrm>
            <a:off x="27360" y="-720"/>
            <a:ext cx="2356200" cy="6853680"/>
            <a:chOff x="27360" y="-720"/>
            <a:chExt cx="2356200" cy="6853680"/>
          </a:xfrm>
        </p:grpSpPr>
        <p:sp>
          <p:nvSpPr>
            <p:cNvPr id="85" name="Freeform 27"/>
            <p:cNvSpPr/>
            <p:nvPr/>
          </p:nvSpPr>
          <p:spPr>
            <a:xfrm>
              <a:off x="27360" y="-720"/>
              <a:ext cx="493920" cy="4400640"/>
            </a:xfrm>
            <a:custGeom>
              <a:avLst/>
              <a:gdLst/>
              <a:ahLst/>
              <a:cxnLst/>
              <a:rect l="l" t="t"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86" name="Freeform 28"/>
            <p:cNvSpPr/>
            <p:nvPr/>
          </p:nvSpPr>
          <p:spPr>
            <a:xfrm>
              <a:off x="550440" y="4316400"/>
              <a:ext cx="423000" cy="1580400"/>
            </a:xfrm>
            <a:custGeom>
              <a:avLst/>
              <a:gdLst/>
              <a:ahLst/>
              <a:cxnLst/>
              <a:rect l="l" t="t"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87" name="Freeform 29"/>
            <p:cNvSpPr/>
            <p:nvPr/>
          </p:nvSpPr>
          <p:spPr>
            <a:xfrm>
              <a:off x="1006200" y="5862600"/>
              <a:ext cx="430560" cy="990360"/>
            </a:xfrm>
            <a:custGeom>
              <a:avLst/>
              <a:gdLst/>
              <a:ahLst/>
              <a:cxnLst/>
              <a:rect l="l" t="t"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88" name="Freeform 30"/>
            <p:cNvSpPr/>
            <p:nvPr/>
          </p:nvSpPr>
          <p:spPr>
            <a:xfrm>
              <a:off x="521640" y="4364280"/>
              <a:ext cx="551520" cy="2235600"/>
            </a:xfrm>
            <a:custGeom>
              <a:avLst/>
              <a:gdLst/>
              <a:ahLst/>
              <a:cxnLst/>
              <a:rect l="l" t="t"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89" name="Freeform 31"/>
            <p:cNvSpPr/>
            <p:nvPr/>
          </p:nvSpPr>
          <p:spPr>
            <a:xfrm>
              <a:off x="468000" y="1289160"/>
              <a:ext cx="173880" cy="3026880"/>
            </a:xfrm>
            <a:custGeom>
              <a:avLst/>
              <a:gdLst/>
              <a:ahLst/>
              <a:cxnLst/>
              <a:rect l="l" t="t"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0" name="Freeform 32"/>
            <p:cNvSpPr/>
            <p:nvPr/>
          </p:nvSpPr>
          <p:spPr>
            <a:xfrm>
              <a:off x="1111680" y="6571440"/>
              <a:ext cx="133920" cy="281160"/>
            </a:xfrm>
            <a:custGeom>
              <a:avLst/>
              <a:gdLst/>
              <a:ahLst/>
              <a:cxnLst/>
              <a:rect l="l" t="t"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1" name="Freeform 33"/>
            <p:cNvSpPr/>
            <p:nvPr/>
          </p:nvSpPr>
          <p:spPr>
            <a:xfrm>
              <a:off x="502560" y="4107600"/>
              <a:ext cx="82080" cy="511200"/>
            </a:xfrm>
            <a:custGeom>
              <a:avLst/>
              <a:gdLst/>
              <a:ahLst/>
              <a:cxnLst/>
              <a:rect l="l" t="t"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2" name="Freeform 34"/>
            <p:cNvSpPr/>
            <p:nvPr/>
          </p:nvSpPr>
          <p:spPr>
            <a:xfrm>
              <a:off x="973800" y="3145680"/>
              <a:ext cx="1409760" cy="2716560"/>
            </a:xfrm>
            <a:custGeom>
              <a:avLst/>
              <a:gdLst/>
              <a:ahLst/>
              <a:cxnLst/>
              <a:rect l="l" t="t"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3" name="Freeform 35"/>
            <p:cNvSpPr/>
            <p:nvPr/>
          </p:nvSpPr>
          <p:spPr>
            <a:xfrm>
              <a:off x="1073520" y="6600240"/>
              <a:ext cx="120240" cy="252720"/>
            </a:xfrm>
            <a:custGeom>
              <a:avLst/>
              <a:gdLst/>
              <a:ahLst/>
              <a:cxnLst/>
              <a:rect l="l" t="t"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4" name="Freeform 36"/>
            <p:cNvSpPr/>
            <p:nvPr/>
          </p:nvSpPr>
          <p:spPr>
            <a:xfrm>
              <a:off x="973800" y="5897160"/>
              <a:ext cx="137520" cy="673920"/>
            </a:xfrm>
            <a:custGeom>
              <a:avLst/>
              <a:gdLst/>
              <a:ahLst/>
              <a:cxnLst/>
              <a:rect l="l" t="t"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5" name="Freeform 37"/>
            <p:cNvSpPr/>
            <p:nvPr/>
          </p:nvSpPr>
          <p:spPr>
            <a:xfrm>
              <a:off x="973800" y="5772600"/>
              <a:ext cx="37800" cy="227520"/>
            </a:xfrm>
            <a:custGeom>
              <a:avLst/>
              <a:gdLst/>
              <a:ahLst/>
              <a:cxnLst/>
              <a:rect l="l" t="t"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w="0">
              <a:noFill/>
            </a:ln>
          </p:spPr>
          <p:style>
            <a:lnRef idx="0">
              <a:scrgbClr r="0" g="0" b="0"/>
            </a:lnRef>
            <a:fillRef idx="0">
              <a:scrgbClr r="0" g="0" b="0"/>
            </a:fillRef>
            <a:effectRef idx="0">
              <a:scrgbClr r="0" g="0" b="0"/>
            </a:effectRef>
            <a:fontRef idx="minor"/>
          </p:style>
        </p:sp>
        <p:sp>
          <p:nvSpPr>
            <p:cNvPr id="96" name="Freeform 38"/>
            <p:cNvSpPr/>
            <p:nvPr/>
          </p:nvSpPr>
          <p:spPr>
            <a:xfrm>
              <a:off x="1006200" y="6322680"/>
              <a:ext cx="210240" cy="530280"/>
            </a:xfrm>
            <a:custGeom>
              <a:avLst/>
              <a:gdLst/>
              <a:ahLst/>
              <a:cxnLst/>
              <a:rect l="l" t="t"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w="0">
              <a:noFill/>
            </a:ln>
          </p:spPr>
          <p:style>
            <a:lnRef idx="0">
              <a:scrgbClr r="0" g="0" b="0"/>
            </a:lnRef>
            <a:fillRef idx="0">
              <a:scrgbClr r="0" g="0" b="0"/>
            </a:fillRef>
            <a:effectRef idx="0">
              <a:scrgbClr r="0" g="0" b="0"/>
            </a:effectRef>
            <a:fontRef idx="minor"/>
          </p:style>
        </p:sp>
      </p:grpSp>
      <p:sp>
        <p:nvSpPr>
          <p:cNvPr id="97" name="Rectangle 6"/>
          <p:cNvSpPr/>
          <p:nvPr/>
        </p:nvSpPr>
        <p:spPr>
          <a:xfrm>
            <a:off x="0" y="0"/>
            <a:ext cx="182520" cy="6857640"/>
          </a:xfrm>
          <a:prstGeom prst="rect">
            <a:avLst/>
          </a:prstGeom>
          <a:solidFill>
            <a:schemeClr val="tx2"/>
          </a:solidFill>
          <a:ln>
            <a:noFill/>
          </a:ln>
          <a:effectLst>
            <a:outerShdw blurRad="38160" dist="25560" dir="5400000" rotWithShape="0">
              <a:srgbClr val="000000">
                <a:alpha val="25000"/>
              </a:srgbClr>
            </a:outerShdw>
          </a:effectLst>
        </p:spPr>
        <p:style>
          <a:lnRef idx="1">
            <a:schemeClr val="accent1"/>
          </a:lnRef>
          <a:fillRef idx="3">
            <a:schemeClr val="accent1"/>
          </a:fillRef>
          <a:effectRef idx="2">
            <a:schemeClr val="accent1"/>
          </a:effectRef>
          <a:fontRef idx="minor"/>
        </p:style>
      </p:sp>
      <p:sp>
        <p:nvSpPr>
          <p:cNvPr id="98" name="PlaceHolder 1"/>
          <p:cNvSpPr>
            <a:spLocks noGrp="1"/>
          </p:cNvSpPr>
          <p:nvPr>
            <p:ph type="title"/>
          </p:nvPr>
        </p:nvSpPr>
        <p:spPr>
          <a:xfrm>
            <a:off x="2589120" y="2514600"/>
            <a:ext cx="8915040" cy="2262600"/>
          </a:xfrm>
          <a:prstGeom prst="rect">
            <a:avLst/>
          </a:prstGeom>
          <a:noFill/>
          <a:ln w="0">
            <a:noFill/>
          </a:ln>
        </p:spPr>
        <p:txBody>
          <a:bodyPr anchor="b">
            <a:normAutofit/>
          </a:bodyPr>
          <a:lstStyle/>
          <a:p>
            <a:pPr>
              <a:lnSpc>
                <a:spcPct val="100000"/>
              </a:lnSpc>
            </a:pPr>
            <a:r>
              <a:rPr lang="en-US" sz="5400" b="0" strike="noStrike" spc="-1">
                <a:solidFill>
                  <a:srgbClr val="262626"/>
                </a:solidFill>
                <a:latin typeface="Century Gothic"/>
              </a:rPr>
              <a:t>Click to edit Master title style</a:t>
            </a:r>
            <a:endParaRPr lang="en-US" sz="5400" b="0" strike="noStrike" spc="-1">
              <a:solidFill>
                <a:srgbClr val="000000"/>
              </a:solidFill>
              <a:latin typeface="Century Gothic"/>
            </a:endParaRPr>
          </a:p>
        </p:txBody>
      </p:sp>
      <p:sp>
        <p:nvSpPr>
          <p:cNvPr id="99" name="PlaceHolder 2"/>
          <p:cNvSpPr>
            <a:spLocks noGrp="1"/>
          </p:cNvSpPr>
          <p:nvPr>
            <p:ph type="dt"/>
          </p:nvPr>
        </p:nvSpPr>
        <p:spPr>
          <a:xfrm>
            <a:off x="10361520" y="6130440"/>
            <a:ext cx="1145880" cy="370080"/>
          </a:xfrm>
          <a:prstGeom prst="rect">
            <a:avLst/>
          </a:prstGeom>
          <a:noFill/>
          <a:ln w="0">
            <a:noFill/>
          </a:ln>
        </p:spPr>
        <p:txBody>
          <a:bodyPr anchor="ctr">
            <a:noAutofit/>
          </a:bodyPr>
          <a:lstStyle/>
          <a:p>
            <a:pPr algn="r">
              <a:lnSpc>
                <a:spcPct val="100000"/>
              </a:lnSpc>
            </a:pPr>
            <a:fld id="{E5FC2000-29BF-4132-B058-3B9CD08C7F4D}" type="datetime">
              <a:rPr lang="en-US" sz="900" b="0" strike="noStrike" spc="-1">
                <a:solidFill>
                  <a:srgbClr val="8B8B8B"/>
                </a:solidFill>
                <a:latin typeface="Century Gothic"/>
              </a:rPr>
              <a:t>1/13/2022</a:t>
            </a:fld>
            <a:endParaRPr lang="en-GB" sz="900" b="0" strike="noStrike" spc="-1">
              <a:latin typeface="Times New Roman"/>
            </a:endParaRPr>
          </a:p>
        </p:txBody>
      </p:sp>
      <p:sp>
        <p:nvSpPr>
          <p:cNvPr id="100" name="PlaceHolder 3"/>
          <p:cNvSpPr>
            <a:spLocks noGrp="1"/>
          </p:cNvSpPr>
          <p:nvPr>
            <p:ph type="ftr"/>
          </p:nvPr>
        </p:nvSpPr>
        <p:spPr>
          <a:xfrm>
            <a:off x="2589120" y="6135840"/>
            <a:ext cx="7619760" cy="364680"/>
          </a:xfrm>
          <a:prstGeom prst="rect">
            <a:avLst/>
          </a:prstGeom>
          <a:noFill/>
          <a:ln w="0">
            <a:noFill/>
          </a:ln>
        </p:spPr>
        <p:txBody>
          <a:bodyPr anchor="ctr">
            <a:noAutofit/>
          </a:bodyPr>
          <a:lstStyle/>
          <a:p>
            <a:endParaRPr lang="en-GB" sz="2400" b="0" strike="noStrike" spc="-1">
              <a:latin typeface="Times New Roman"/>
            </a:endParaRPr>
          </a:p>
        </p:txBody>
      </p:sp>
      <p:sp>
        <p:nvSpPr>
          <p:cNvPr id="101" name="Freeform 6"/>
          <p:cNvSpPr/>
          <p:nvPr/>
        </p:nvSpPr>
        <p:spPr>
          <a:xfrm>
            <a:off x="0" y="4323960"/>
            <a:ext cx="1744200" cy="778320"/>
          </a:xfrm>
          <a:custGeom>
            <a:avLst/>
            <a:gdLst/>
            <a:ahLst/>
            <a:cxnLst/>
            <a:rect l="l" t="t"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w="0">
            <a:noFill/>
          </a:ln>
        </p:spPr>
        <p:style>
          <a:lnRef idx="0">
            <a:scrgbClr r="0" g="0" b="0"/>
          </a:lnRef>
          <a:fillRef idx="0">
            <a:scrgbClr r="0" g="0" b="0"/>
          </a:fillRef>
          <a:effectRef idx="0">
            <a:scrgbClr r="0" g="0" b="0"/>
          </a:effectRef>
          <a:fontRef idx="minor"/>
        </p:style>
      </p:sp>
      <p:sp>
        <p:nvSpPr>
          <p:cNvPr id="102" name="PlaceHolder 4"/>
          <p:cNvSpPr>
            <a:spLocks noGrp="1"/>
          </p:cNvSpPr>
          <p:nvPr>
            <p:ph type="sldNum"/>
          </p:nvPr>
        </p:nvSpPr>
        <p:spPr>
          <a:xfrm>
            <a:off x="531720" y="4529520"/>
            <a:ext cx="779400" cy="364680"/>
          </a:xfrm>
          <a:prstGeom prst="rect">
            <a:avLst/>
          </a:prstGeom>
          <a:noFill/>
          <a:ln w="0">
            <a:noFill/>
          </a:ln>
        </p:spPr>
        <p:txBody>
          <a:bodyPr anchor="ctr">
            <a:noAutofit/>
          </a:bodyPr>
          <a:lstStyle/>
          <a:p>
            <a:pPr algn="r">
              <a:lnSpc>
                <a:spcPct val="100000"/>
              </a:lnSpc>
            </a:pPr>
            <a:fld id="{9C66DDDD-30E9-4C62-B1B4-45462265CB92}" type="slidenum">
              <a:rPr lang="en-US" sz="2000" b="0" strike="noStrike" spc="-1">
                <a:solidFill>
                  <a:srgbClr val="FEFFFF"/>
                </a:solidFill>
                <a:latin typeface="Century Gothic"/>
              </a:rPr>
              <a:t>‹#›</a:t>
            </a:fld>
            <a:endParaRPr lang="en-GB" sz="2000" b="0" strike="noStrike" spc="-1">
              <a:latin typeface="Times New Roman"/>
            </a:endParaRPr>
          </a:p>
        </p:txBody>
      </p:sp>
      <p:sp>
        <p:nvSpPr>
          <p:cNvPr id="103"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404040"/>
                </a:solidFill>
                <a:latin typeface="Century Gothic"/>
              </a:rPr>
              <a:t>Click to edit the outline text format</a:t>
            </a:r>
          </a:p>
          <a:p>
            <a:pPr marL="864000" lvl="1" indent="-324000">
              <a:spcBef>
                <a:spcPts val="1134"/>
              </a:spcBef>
              <a:buClr>
                <a:srgbClr val="000000"/>
              </a:buClr>
              <a:buSzPct val="75000"/>
              <a:buFont typeface="Symbol" charset="2"/>
              <a:buChar char=""/>
            </a:pPr>
            <a:r>
              <a:rPr lang="en-US" sz="1400" b="0" strike="noStrike" spc="-1">
                <a:solidFill>
                  <a:srgbClr val="404040"/>
                </a:solidFill>
                <a:latin typeface="Century Gothic"/>
              </a:rPr>
              <a:t>Second Outline Level</a:t>
            </a:r>
          </a:p>
          <a:p>
            <a:pPr marL="1296000" lvl="2" indent="-288000">
              <a:spcBef>
                <a:spcPts val="850"/>
              </a:spcBef>
              <a:buClr>
                <a:srgbClr val="000000"/>
              </a:buClr>
              <a:buSzPct val="45000"/>
              <a:buFont typeface="Wingdings" charset="2"/>
              <a:buChar char=""/>
            </a:pPr>
            <a:r>
              <a:rPr lang="en-US" sz="1200" b="0" strike="noStrike" spc="-1">
                <a:solidFill>
                  <a:srgbClr val="404040"/>
                </a:solidFill>
                <a:latin typeface="Century Gothic"/>
              </a:rPr>
              <a:t>Third Outline Level</a:t>
            </a:r>
          </a:p>
          <a:p>
            <a:pPr marL="1728000" lvl="3" indent="-216000">
              <a:spcBef>
                <a:spcPts val="567"/>
              </a:spcBef>
              <a:buClr>
                <a:srgbClr val="000000"/>
              </a:buClr>
              <a:buSzPct val="75000"/>
              <a:buFont typeface="Symbol" charset="2"/>
              <a:buChar char=""/>
            </a:pPr>
            <a:r>
              <a:rPr lang="en-US" sz="1200" b="0" strike="noStrike" spc="-1">
                <a:solidFill>
                  <a:srgbClr val="404040"/>
                </a:solidFill>
                <a:latin typeface="Century Gothic"/>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404040"/>
                </a:solidFill>
                <a:latin typeface="Century Gothic"/>
              </a:rPr>
              <a:t>Fifth Outline Level</a:t>
            </a:r>
          </a:p>
          <a:p>
            <a:pPr marL="2592000" lvl="5" indent="-216000">
              <a:spcBef>
                <a:spcPts val="283"/>
              </a:spcBef>
              <a:buClr>
                <a:srgbClr val="000000"/>
              </a:buClr>
              <a:buSzPct val="45000"/>
              <a:buFont typeface="Wingdings" charset="2"/>
              <a:buChar char=""/>
            </a:pPr>
            <a:r>
              <a:rPr lang="en-US" sz="2000" b="0" strike="noStrike" spc="-1">
                <a:solidFill>
                  <a:srgbClr val="404040"/>
                </a:solidFill>
                <a:latin typeface="Century Gothic"/>
              </a:rPr>
              <a:t>Sixth Outline Level</a:t>
            </a:r>
          </a:p>
          <a:p>
            <a:pPr marL="3024000" lvl="6" indent="-216000">
              <a:spcBef>
                <a:spcPts val="283"/>
              </a:spcBef>
              <a:buClr>
                <a:srgbClr val="000000"/>
              </a:buClr>
              <a:buSzPct val="45000"/>
              <a:buFont typeface="Wingdings" charset="2"/>
              <a:buChar char=""/>
            </a:pPr>
            <a:r>
              <a:rPr lang="en-US" sz="2000" b="0" strike="noStrike" spc="-1">
                <a:solidFill>
                  <a:srgbClr val="404040"/>
                </a:solidFill>
                <a:latin typeface="Century Gothic"/>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PlaceHolder 1"/>
          <p:cNvSpPr>
            <a:spLocks noGrp="1"/>
          </p:cNvSpPr>
          <p:nvPr>
            <p:ph type="title"/>
          </p:nvPr>
        </p:nvSpPr>
        <p:spPr>
          <a:xfrm>
            <a:off x="3276960" y="441546"/>
            <a:ext cx="8915040" cy="2262600"/>
          </a:xfrm>
          <a:prstGeom prst="rect">
            <a:avLst/>
          </a:prstGeom>
          <a:noFill/>
          <a:ln w="0">
            <a:noFill/>
          </a:ln>
        </p:spPr>
        <p:txBody>
          <a:bodyPr anchor="b">
            <a:normAutofit/>
          </a:bodyPr>
          <a:lstStyle/>
          <a:p>
            <a:pPr>
              <a:lnSpc>
                <a:spcPct val="100000"/>
              </a:lnSpc>
            </a:pPr>
            <a:r>
              <a:rPr lang="en-US" sz="5400" b="1" strike="noStrike" spc="-1" dirty="0">
                <a:solidFill>
                  <a:srgbClr val="262626"/>
                </a:solidFill>
                <a:latin typeface="Century Gothic"/>
              </a:rPr>
              <a:t>Artificial Intelligence</a:t>
            </a:r>
            <a:endParaRPr lang="en-US" sz="5400" b="0" strike="noStrike" spc="-1" dirty="0">
              <a:solidFill>
                <a:srgbClr val="000000"/>
              </a:solidFill>
              <a:latin typeface="Century Gothic"/>
            </a:endParaRPr>
          </a:p>
        </p:txBody>
      </p:sp>
      <p:sp>
        <p:nvSpPr>
          <p:cNvPr id="141" name="PlaceHolder 2"/>
          <p:cNvSpPr>
            <a:spLocks noGrp="1"/>
          </p:cNvSpPr>
          <p:nvPr>
            <p:ph type="subTitle"/>
          </p:nvPr>
        </p:nvSpPr>
        <p:spPr>
          <a:xfrm>
            <a:off x="2589120" y="4777200"/>
            <a:ext cx="8915040" cy="1126080"/>
          </a:xfrm>
          <a:prstGeom prst="rect">
            <a:avLst/>
          </a:prstGeom>
          <a:noFill/>
          <a:ln w="0">
            <a:noFill/>
          </a:ln>
        </p:spPr>
        <p:txBody>
          <a:bodyPr anchor="t">
            <a:normAutofit/>
          </a:bodyPr>
          <a:lstStyle/>
          <a:p>
            <a:pPr>
              <a:lnSpc>
                <a:spcPct val="100000"/>
              </a:lnSpc>
              <a:spcBef>
                <a:spcPts val="1001"/>
              </a:spcBef>
              <a:tabLst>
                <a:tab pos="0" algn="l"/>
              </a:tabLst>
            </a:pPr>
            <a:r>
              <a:rPr lang="en-US" sz="1800" b="1" strike="noStrike" spc="-1" dirty="0">
                <a:solidFill>
                  <a:srgbClr val="595959"/>
                </a:solidFill>
                <a:latin typeface="Century Gothic"/>
              </a:rPr>
              <a:t>Dr. Piyush </a:t>
            </a:r>
            <a:r>
              <a:rPr lang="en-US" sz="1800" b="1" strike="noStrike" spc="-1" dirty="0" smtClean="0">
                <a:solidFill>
                  <a:srgbClr val="595959"/>
                </a:solidFill>
                <a:latin typeface="Century Gothic"/>
              </a:rPr>
              <a:t>Joshi</a:t>
            </a:r>
          </a:p>
          <a:p>
            <a:pPr>
              <a:lnSpc>
                <a:spcPct val="100000"/>
              </a:lnSpc>
              <a:spcBef>
                <a:spcPts val="1001"/>
              </a:spcBef>
              <a:tabLst>
                <a:tab pos="0" algn="l"/>
              </a:tabLst>
            </a:pPr>
            <a:r>
              <a:rPr lang="en-US" sz="1800" b="1" spc="-1" dirty="0" smtClean="0">
                <a:solidFill>
                  <a:srgbClr val="595959"/>
                </a:solidFill>
                <a:latin typeface="Century Gothic"/>
              </a:rPr>
              <a:t>IIIT Sri City</a:t>
            </a:r>
            <a:endParaRPr lang="en-GB" sz="1800" b="0" strike="noStrike" spc="-1" dirty="0">
              <a:latin typeface="Arial"/>
            </a:endParaRPr>
          </a:p>
          <a:p>
            <a:pPr>
              <a:lnSpc>
                <a:spcPct val="100000"/>
              </a:lnSpc>
              <a:spcBef>
                <a:spcPts val="1001"/>
              </a:spcBef>
              <a:tabLst>
                <a:tab pos="0" algn="l"/>
              </a:tabLst>
            </a:pPr>
            <a:endParaRPr lang="en-GB" sz="1800" b="0" strike="noStrike" spc="-1" dirty="0">
              <a:latin typeface="Arial"/>
            </a:endParaRPr>
          </a:p>
          <a:p>
            <a:pPr>
              <a:lnSpc>
                <a:spcPct val="100000"/>
              </a:lnSpc>
              <a:spcBef>
                <a:spcPts val="1001"/>
              </a:spcBef>
              <a:tabLst>
                <a:tab pos="0" algn="l"/>
              </a:tabLst>
            </a:pPr>
            <a:endParaRPr lang="en-GB" sz="1800" b="0" strike="noStrike" spc="-1" dirty="0">
              <a:latin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2593080" y="624240"/>
            <a:ext cx="8911440" cy="1280520"/>
          </a:xfrm>
          <a:prstGeom prst="rect">
            <a:avLst/>
          </a:prstGeom>
          <a:noFill/>
          <a:ln w="0">
            <a:noFill/>
          </a:ln>
        </p:spPr>
        <p:txBody>
          <a:bodyPr anchor="t">
            <a:normAutofit/>
          </a:bodyPr>
          <a:lstStyle/>
          <a:p>
            <a:pPr>
              <a:lnSpc>
                <a:spcPct val="100000"/>
              </a:lnSpc>
            </a:pPr>
            <a:r>
              <a:rPr lang="en-US" sz="3600" b="1" strike="noStrike" spc="-1">
                <a:solidFill>
                  <a:srgbClr val="262626"/>
                </a:solidFill>
                <a:latin typeface="Century Gothic"/>
                <a:ea typeface="Century Gothic"/>
              </a:rPr>
              <a:t>Foundation of AI</a:t>
            </a:r>
            <a:endParaRPr lang="en-US" sz="3600" b="0" strike="noStrike" spc="-1">
              <a:solidFill>
                <a:srgbClr val="000000"/>
              </a:solidFill>
              <a:latin typeface="Century Gothic"/>
            </a:endParaRPr>
          </a:p>
        </p:txBody>
      </p:sp>
      <p:sp>
        <p:nvSpPr>
          <p:cNvPr id="160" name="PlaceHolder 2"/>
          <p:cNvSpPr>
            <a:spLocks noGrp="1"/>
          </p:cNvSpPr>
          <p:nvPr>
            <p:ph/>
          </p:nvPr>
        </p:nvSpPr>
        <p:spPr>
          <a:xfrm>
            <a:off x="2792160" y="1538280"/>
            <a:ext cx="8915040" cy="4913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rPr>
              <a:t>We discuss disciplines that contributed ideas, viewpoints, and techniques to AI.</a:t>
            </a:r>
          </a:p>
          <a:p>
            <a:pPr marL="743040" lvl="1" indent="-28584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Philosophy</a:t>
            </a:r>
            <a:endParaRPr lang="en-US" sz="20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Mathematics</a:t>
            </a:r>
            <a:endParaRPr lang="en-US" sz="20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Neuroscience</a:t>
            </a:r>
            <a:endParaRPr lang="en-US" sz="20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Psychology</a:t>
            </a:r>
            <a:endParaRPr lang="en-US" sz="20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Computer engineering</a:t>
            </a:r>
            <a:endParaRPr lang="en-US" sz="20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Control theory </a:t>
            </a:r>
            <a:endParaRPr lang="en-US" sz="20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Linguistics</a:t>
            </a:r>
            <a:endParaRPr lang="en-US" sz="20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0">
                                            <p:txEl>
                                              <p:pRg st="0" end="0"/>
                                            </p:txEl>
                                          </p:spTgt>
                                        </p:tgtEl>
                                        <p:attrNameLst>
                                          <p:attrName>style.visibility</p:attrName>
                                        </p:attrNameLst>
                                      </p:cBhvr>
                                      <p:to>
                                        <p:strVal val="visible"/>
                                      </p:to>
                                    </p:set>
                                  </p:childTnLst>
                                </p:cTn>
                              </p:par>
                              <p:par>
                                <p:cTn id="7" presetID="1" presetClass="entr" fill="hold" nodeType="withEffect">
                                  <p:stCondLst>
                                    <p:cond delay="0"/>
                                  </p:stCondLst>
                                  <p:childTnLst>
                                    <p:set>
                                      <p:cBhvr>
                                        <p:cTn id="8" dur="1" fill="hold">
                                          <p:stCondLst>
                                            <p:cond delay="0"/>
                                          </p:stCondLst>
                                        </p:cTn>
                                        <p:tgtEl>
                                          <p:spTgt spid="160">
                                            <p:txEl>
                                              <p:pRg st="1" end="1"/>
                                            </p:txEl>
                                          </p:spTgt>
                                        </p:tgtEl>
                                        <p:attrNameLst>
                                          <p:attrName>style.visibility</p:attrName>
                                        </p:attrNameLst>
                                      </p:cBhvr>
                                      <p:to>
                                        <p:strVal val="visible"/>
                                      </p:to>
                                    </p:set>
                                  </p:childTnLst>
                                </p:cTn>
                              </p:par>
                              <p:par>
                                <p:cTn id="9" presetID="1" presetClass="entr" fill="hold" nodeType="withEffect">
                                  <p:stCondLst>
                                    <p:cond delay="0"/>
                                  </p:stCondLst>
                                  <p:childTnLst>
                                    <p:set>
                                      <p:cBhvr>
                                        <p:cTn id="10" dur="1" fill="hold">
                                          <p:stCondLst>
                                            <p:cond delay="0"/>
                                          </p:stCondLst>
                                        </p:cTn>
                                        <p:tgtEl>
                                          <p:spTgt spid="160">
                                            <p:txEl>
                                              <p:pRg st="2" end="2"/>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160">
                                            <p:txEl>
                                              <p:pRg st="3" end="3"/>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160">
                                            <p:txEl>
                                              <p:pRg st="4" end="4"/>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160">
                                            <p:txEl>
                                              <p:pRg st="5" end="5"/>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160">
                                            <p:txEl>
                                              <p:pRg st="6" end="6"/>
                                            </p:txEl>
                                          </p:spTgt>
                                        </p:tgtEl>
                                        <p:attrNameLst>
                                          <p:attrName>style.visibility</p:attrName>
                                        </p:attrNameLst>
                                      </p:cBhvr>
                                      <p:to>
                                        <p:strVal val="visible"/>
                                      </p:to>
                                    </p:set>
                                  </p:childTnLst>
                                </p:cTn>
                              </p:par>
                              <p:par>
                                <p:cTn id="19" presetID="1" presetClass="entr" fill="hold" nodeType="withEffect">
                                  <p:stCondLst>
                                    <p:cond delay="0"/>
                                  </p:stCondLst>
                                  <p:childTnLst>
                                    <p:set>
                                      <p:cBhvr>
                                        <p:cTn id="20" dur="1" fill="hold">
                                          <p:stCondLst>
                                            <p:cond delay="0"/>
                                          </p:stCondLst>
                                        </p:cTn>
                                        <p:tgtEl>
                                          <p:spTgt spid="16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PlaceHolder 1"/>
          <p:cNvSpPr>
            <a:spLocks noGrp="1"/>
          </p:cNvSpPr>
          <p:nvPr>
            <p:ph type="title"/>
          </p:nvPr>
        </p:nvSpPr>
        <p:spPr>
          <a:xfrm>
            <a:off x="2593080" y="624240"/>
            <a:ext cx="8911440" cy="91548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rPr>
              <a:t>Foundation of AI :</a:t>
            </a:r>
            <a:r>
              <a:rPr lang="en-US" sz="3600" b="1" strike="noStrike" spc="-1">
                <a:solidFill>
                  <a:srgbClr val="262626"/>
                </a:solidFill>
                <a:latin typeface="Century Gothic"/>
                <a:ea typeface="Century Gothic"/>
              </a:rPr>
              <a:t> </a:t>
            </a:r>
            <a:r>
              <a:rPr lang="en-US" sz="3600" b="0" strike="noStrike" spc="-1">
                <a:solidFill>
                  <a:srgbClr val="262626"/>
                </a:solidFill>
                <a:latin typeface="Century Gothic"/>
                <a:ea typeface="Century Gothic"/>
              </a:rPr>
              <a:t>Philosophy</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sp>
        <p:nvSpPr>
          <p:cNvPr id="162" name="PlaceHolder 2"/>
          <p:cNvSpPr>
            <a:spLocks noGrp="1"/>
          </p:cNvSpPr>
          <p:nvPr>
            <p:ph/>
          </p:nvPr>
        </p:nvSpPr>
        <p:spPr>
          <a:xfrm>
            <a:off x="2751480" y="1542960"/>
            <a:ext cx="8955720" cy="4854960"/>
          </a:xfrm>
          <a:prstGeom prst="rect">
            <a:avLst/>
          </a:prstGeom>
          <a:noFill/>
          <a:ln w="0">
            <a:noFill/>
          </a:ln>
        </p:spPr>
        <p:txBody>
          <a:bodyPr anchor="t">
            <a:normAutofit fontScale="97000"/>
          </a:bodyPr>
          <a:lstStyle/>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Can formal rules be used to draw valid conclusions?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does the mind arise from a physical brain?</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Where does knowledge come from?</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does knowledge lead to action?</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Aristotle (384–322 B.C.) was the first to formulate a precise set of laws governing the rational part of the mind. He developed an informal system of syllogisms for proper reasoning, which in principle allowed one to generate conclusions.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Ren´e Descartes (1596–1650) gave the first clear discussion of the distinction between mind and matter and of the problems that arise.</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He held that there is a part of the human mind (or soul or spirit) that is outside of nature, exempt from physical laws.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final element in the philosophical picture of the mind is the connection between knowledge and action. This question is vital to AI because </a:t>
            </a:r>
            <a:r>
              <a:rPr lang="en-US" sz="1800" b="1" strike="noStrike" spc="-1">
                <a:solidFill>
                  <a:srgbClr val="404040"/>
                </a:solidFill>
                <a:latin typeface="Century Gothic"/>
                <a:ea typeface="Century Gothic"/>
              </a:rPr>
              <a:t>intelligence requires action as well as reasoning.</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6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6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6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62">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62">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162">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fill="hold" nodeType="clickEffect">
                                  <p:stCondLst>
                                    <p:cond delay="0"/>
                                  </p:stCondLst>
                                  <p:childTnLst>
                                    <p:set>
                                      <p:cBhvr>
                                        <p:cTn id="34" dur="1" fill="hold">
                                          <p:stCondLst>
                                            <p:cond delay="0"/>
                                          </p:stCondLst>
                                        </p:cTn>
                                        <p:tgtEl>
                                          <p:spTgt spid="16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Foundation of AI : </a:t>
            </a:r>
            <a:r>
              <a:rPr lang="en-US" sz="3600" b="0" strike="noStrike" spc="-1">
                <a:solidFill>
                  <a:srgbClr val="262626"/>
                </a:solidFill>
                <a:latin typeface="Century Gothic"/>
                <a:ea typeface="Century Gothic"/>
              </a:rPr>
              <a:t>Mathematics</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sp>
        <p:nvSpPr>
          <p:cNvPr id="164" name="PlaceHolder 2"/>
          <p:cNvSpPr>
            <a:spLocks noGrp="1"/>
          </p:cNvSpPr>
          <p:nvPr>
            <p:ph/>
          </p:nvPr>
        </p:nvSpPr>
        <p:spPr>
          <a:xfrm>
            <a:off x="2701800" y="1583640"/>
            <a:ext cx="9086400" cy="4733280"/>
          </a:xfrm>
          <a:prstGeom prst="rect">
            <a:avLst/>
          </a:prstGeom>
          <a:noFill/>
          <a:ln w="0">
            <a:noFill/>
          </a:ln>
        </p:spPr>
        <p:txBody>
          <a:bodyPr anchor="t">
            <a:normAutofit fontScale="92000" lnSpcReduction="10000"/>
          </a:bodyPr>
          <a:lstStyle/>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What are the mathematical formal rules to draw valid conclusions?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What can be computed?</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do we reason with uncertain information?</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Philosophers staked out some of the fundamental ideas of AI, but the </a:t>
            </a:r>
            <a:r>
              <a:rPr lang="en-US" sz="1800" b="1" strike="noStrike" spc="-1">
                <a:solidFill>
                  <a:srgbClr val="404040"/>
                </a:solidFill>
                <a:latin typeface="Century Gothic"/>
                <a:ea typeface="Century Gothic"/>
              </a:rPr>
              <a:t>leap to a formal science required a level of mathematical formalization</a:t>
            </a:r>
            <a:r>
              <a:rPr lang="en-US" sz="1800" b="0" strike="noStrike" spc="-1">
                <a:solidFill>
                  <a:srgbClr val="404040"/>
                </a:solidFill>
                <a:latin typeface="Century Gothic"/>
                <a:ea typeface="Century Gothic"/>
              </a:rPr>
              <a:t> in three fundamental areas: logic, computation, and probability.</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Thomas Bayes (1702–1761) proposed a rule for updating probabilities in the light of new evidence. Bayes’ rule underlies most modern approaches to uncertain reasoning in AI systems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idea of formal logic can be traced back to the philosophers of ancient Greece, but its mathematical development really began with the work of George Boole (1815–1864), who worked out the details of propositional, or Boolean, logic (Boole, 1847).</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6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6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6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6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6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2593080" y="624240"/>
            <a:ext cx="8911440" cy="97848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rPr>
              <a:t>Foundation of AI : </a:t>
            </a:r>
            <a:r>
              <a:rPr lang="en-US" sz="3600" b="0" strike="noStrike" spc="-1">
                <a:solidFill>
                  <a:srgbClr val="262626"/>
                </a:solidFill>
                <a:latin typeface="Century Gothic"/>
                <a:ea typeface="Century Gothic"/>
              </a:rPr>
              <a:t>Neuroscience</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sp>
        <p:nvSpPr>
          <p:cNvPr id="166" name="PlaceHolder 2"/>
          <p:cNvSpPr>
            <a:spLocks noGrp="1"/>
          </p:cNvSpPr>
          <p:nvPr>
            <p:ph/>
          </p:nvPr>
        </p:nvSpPr>
        <p:spPr>
          <a:xfrm>
            <a:off x="2742480" y="1605960"/>
            <a:ext cx="8964720" cy="4841280"/>
          </a:xfrm>
          <a:prstGeom prst="rect">
            <a:avLst/>
          </a:prstGeom>
          <a:noFill/>
          <a:ln w="0">
            <a:noFill/>
          </a:ln>
        </p:spPr>
        <p:txBody>
          <a:bodyPr anchor="t">
            <a:normAutofit fontScale="90000" lnSpcReduction="10000"/>
          </a:bodyPr>
          <a:lstStyle/>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do brains process information?</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Neuroscience is the study of the nervous system, particularly the brain.</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measurement of intact brain activity began in 1929 with the invention by Hans Berger of the electroencephalograph (EEG).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recent development of functional magnetic resonance imaging (fMRI) (Ogawa et al., 1990; Cabeza and Nyberg, 2001) is giving neuroscientists unprecedentedly detailed images of brain activity, enabling measurements that correspond in interesting ways to ongoing cognitive processes.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1" strike="noStrike" spc="-1">
                <a:solidFill>
                  <a:srgbClr val="404040"/>
                </a:solidFill>
                <a:latin typeface="Century Gothic"/>
                <a:ea typeface="Century Gothic"/>
              </a:rPr>
              <a:t>Note: </a:t>
            </a:r>
            <a:r>
              <a:rPr lang="en-US" sz="1800" b="0" strike="noStrike" spc="-1">
                <a:solidFill>
                  <a:srgbClr val="404040"/>
                </a:solidFill>
                <a:latin typeface="Century Gothic"/>
                <a:ea typeface="Century Gothic"/>
              </a:rPr>
              <a:t>Even with a computer of unlimited capacity, we still would not know how to achieve the brain’s level of intelligence.</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6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6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6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6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Foundation of AI : </a:t>
            </a:r>
            <a:r>
              <a:rPr lang="en-US" sz="3200" b="0" strike="noStrike" spc="-1">
                <a:solidFill>
                  <a:srgbClr val="262626"/>
                </a:solidFill>
                <a:latin typeface="Century Gothic"/>
                <a:ea typeface="Century Gothic"/>
              </a:rPr>
              <a:t>Computer engineering</a:t>
            </a:r>
            <a:endParaRPr lang="en-US" sz="3200" b="0" strike="noStrike" spc="-1">
              <a:solidFill>
                <a:srgbClr val="000000"/>
              </a:solidFill>
              <a:latin typeface="Century Gothic"/>
            </a:endParaRPr>
          </a:p>
          <a:p>
            <a:pPr>
              <a:lnSpc>
                <a:spcPct val="100000"/>
              </a:lnSpc>
            </a:pPr>
            <a:endParaRPr lang="en-US" sz="3200" b="0" strike="noStrike" spc="-1">
              <a:solidFill>
                <a:srgbClr val="000000"/>
              </a:solidFill>
              <a:latin typeface="Century Gothic"/>
            </a:endParaRPr>
          </a:p>
          <a:p>
            <a:pPr>
              <a:lnSpc>
                <a:spcPct val="100000"/>
              </a:lnSpc>
            </a:pPr>
            <a:endParaRPr lang="en-US" sz="3200" b="0" strike="noStrike" spc="-1">
              <a:solidFill>
                <a:srgbClr val="000000"/>
              </a:solidFill>
              <a:latin typeface="Century Gothic"/>
            </a:endParaRPr>
          </a:p>
          <a:p>
            <a:pPr>
              <a:lnSpc>
                <a:spcPct val="100000"/>
              </a:lnSpc>
            </a:pPr>
            <a:endParaRPr lang="en-US" sz="3200" b="0" strike="noStrike" spc="-1">
              <a:solidFill>
                <a:srgbClr val="000000"/>
              </a:solidFill>
              <a:latin typeface="Century Gothic"/>
            </a:endParaRPr>
          </a:p>
        </p:txBody>
      </p:sp>
      <p:sp>
        <p:nvSpPr>
          <p:cNvPr id="168" name="PlaceHolder 2"/>
          <p:cNvSpPr>
            <a:spLocks noGrp="1"/>
          </p:cNvSpPr>
          <p:nvPr>
            <p:ph/>
          </p:nvPr>
        </p:nvSpPr>
        <p:spPr>
          <a:xfrm>
            <a:off x="2719800" y="1587960"/>
            <a:ext cx="8987040" cy="4904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can we build an efficient computer?</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For artificial intelligence to succeed, we need two things: </a:t>
            </a:r>
            <a:r>
              <a:rPr lang="en-US" sz="1800" b="1" strike="noStrike" spc="-1">
                <a:solidFill>
                  <a:srgbClr val="404040"/>
                </a:solidFill>
                <a:latin typeface="Century Gothic"/>
                <a:ea typeface="Century Gothic"/>
              </a:rPr>
              <a:t>intelligence and an artifact.</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computer has been the artifact of choice. The first operational computer was the electromechanical Heath Robinson, built in 1940 by Alan Turing’s team for a single purpose: </a:t>
            </a:r>
            <a:r>
              <a:rPr lang="en-US" sz="1800" b="1" strike="noStrike" spc="-1">
                <a:solidFill>
                  <a:srgbClr val="404040"/>
                </a:solidFill>
                <a:latin typeface="Century Gothic"/>
                <a:ea typeface="Century Gothic"/>
              </a:rPr>
              <a:t>deciphering German messages.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Of course, there were calculating devices before the electronic computer.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Charles Babbage (1792–1871) Analytical Engine was far more ambitious: it included addressable memory, stored programs, and conditional jumps.</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6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6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68">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68">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6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Foundation of AI : </a:t>
            </a:r>
            <a:r>
              <a:rPr lang="en-US" sz="3600" b="0" strike="noStrike" spc="-1">
                <a:solidFill>
                  <a:srgbClr val="262626"/>
                </a:solidFill>
                <a:latin typeface="Century Gothic"/>
                <a:ea typeface="Century Gothic"/>
              </a:rPr>
              <a:t>Control theory </a:t>
            </a: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a:p>
            <a:pPr>
              <a:lnSpc>
                <a:spcPct val="100000"/>
              </a:lnSpc>
            </a:pPr>
            <a:endParaRPr lang="en-US" sz="3600" b="0" strike="noStrike" spc="-1">
              <a:solidFill>
                <a:srgbClr val="000000"/>
              </a:solidFill>
              <a:latin typeface="Century Gothic"/>
            </a:endParaRPr>
          </a:p>
        </p:txBody>
      </p:sp>
      <p:sp>
        <p:nvSpPr>
          <p:cNvPr id="170" name="PlaceHolder 2"/>
          <p:cNvSpPr>
            <a:spLocks noGrp="1"/>
          </p:cNvSpPr>
          <p:nvPr>
            <p:ph/>
          </p:nvPr>
        </p:nvSpPr>
        <p:spPr>
          <a:xfrm>
            <a:off x="2679480" y="1605960"/>
            <a:ext cx="8946720" cy="4678920"/>
          </a:xfrm>
          <a:prstGeom prst="rect">
            <a:avLst/>
          </a:prstGeom>
          <a:noFill/>
          <a:ln w="0">
            <a:noFill/>
          </a:ln>
        </p:spPr>
        <p:txBody>
          <a:bodyPr anchor="t">
            <a:no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0070C0"/>
                </a:solidFill>
                <a:latin typeface="Century Gothic"/>
                <a:ea typeface="Century Gothic"/>
              </a:rPr>
              <a:t>How can artifacts operate under their own control?</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Ktesibios of Alexandria (c. 250 B.C.) built the first self-controlling machine: a water clock with a regulator that maintained a constant flow rate. This invention changed the definition of what an artifact could do.</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Other examples of self-regulating feedback control systems include the steam </a:t>
            </a:r>
            <a:r>
              <a:rPr lang="en-US" sz="1800" b="1" strike="noStrike" spc="-1">
                <a:solidFill>
                  <a:srgbClr val="404040"/>
                </a:solidFill>
                <a:latin typeface="Century Gothic"/>
                <a:ea typeface="Century Gothic"/>
              </a:rPr>
              <a:t>engine governor, created by James Watt </a:t>
            </a:r>
            <a:r>
              <a:rPr lang="en-US" sz="1800" b="0" strike="noStrike" spc="-1">
                <a:solidFill>
                  <a:srgbClr val="404040"/>
                </a:solidFill>
                <a:latin typeface="Century Gothic"/>
                <a:ea typeface="Century Gothic"/>
              </a:rPr>
              <a:t>(1736–1819), and the </a:t>
            </a:r>
            <a:r>
              <a:rPr lang="en-US" sz="1800" b="1" strike="noStrike" spc="-1">
                <a:solidFill>
                  <a:srgbClr val="404040"/>
                </a:solidFill>
                <a:latin typeface="Century Gothic"/>
                <a:ea typeface="Century Gothic"/>
              </a:rPr>
              <a:t>thermostat,</a:t>
            </a:r>
            <a:r>
              <a:rPr lang="en-US" sz="1800" b="0" strike="noStrike" spc="-1">
                <a:solidFill>
                  <a:srgbClr val="404040"/>
                </a:solidFill>
                <a:latin typeface="Century Gothic"/>
                <a:ea typeface="Century Gothic"/>
              </a:rPr>
              <a:t> invented by Cornelis Drebbel (1572–1633), who also invented the submarine.</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tabLst>
                <a:tab pos="0" algn="l"/>
              </a:tabLst>
            </a:pPr>
            <a:r>
              <a:rPr lang="en-US" sz="1800" b="1" strike="noStrike" spc="-1">
                <a:solidFill>
                  <a:srgbClr val="404040"/>
                </a:solidFill>
                <a:latin typeface="Century Gothic"/>
                <a:ea typeface="Century Gothic"/>
              </a:rPr>
              <a:t>Linguistics </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tabLst>
                <a:tab pos="0" algn="l"/>
              </a:tabLst>
            </a:pPr>
            <a:r>
              <a:rPr lang="en-US" sz="1800" b="0" strike="noStrike" spc="-1">
                <a:solidFill>
                  <a:srgbClr val="0070C0"/>
                </a:solidFill>
                <a:latin typeface="Century Gothic"/>
                <a:ea typeface="Century Gothic"/>
              </a:rPr>
              <a:t>How does language relate to thought?</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tabLst>
                <a:tab pos="0" algn="l"/>
              </a:tabLst>
            </a:pPr>
            <a:r>
              <a:rPr lang="en-US" sz="1800" b="0" strike="noStrike" spc="-1">
                <a:solidFill>
                  <a:srgbClr val="404040"/>
                </a:solidFill>
                <a:latin typeface="Century Gothic"/>
                <a:ea typeface="Century Gothic"/>
              </a:rPr>
              <a:t>Understanding language requires an understanding of the subject matter and context, not just an understanding of the structure of sentences.</a:t>
            </a:r>
            <a:endParaRPr lang="en-US" sz="1800" b="0" strike="noStrike" spc="-1">
              <a:solidFill>
                <a:srgbClr val="404040"/>
              </a:solidFill>
              <a:latin typeface="Century Gothic"/>
            </a:endParaRPr>
          </a:p>
          <a:p>
            <a:pPr>
              <a:lnSpc>
                <a:spcPct val="100000"/>
              </a:lnSpc>
              <a:tabLst>
                <a:tab pos="0" algn="l"/>
              </a:tabLst>
            </a:pPr>
            <a:endParaRPr lang="en-US" sz="1800" b="0" strike="noStrike" spc="-1">
              <a:solidFill>
                <a:srgbClr val="404040"/>
              </a:solidFill>
              <a:latin typeface="Century Gothic"/>
            </a:endParaRPr>
          </a:p>
          <a:p>
            <a:pPr>
              <a:lnSpc>
                <a:spcPct val="100000"/>
              </a:lnSpc>
              <a:tabLst>
                <a:tab pos="0" algn="l"/>
              </a:tabLst>
            </a:pPr>
            <a:endParaRPr lang="en-US" sz="1800" b="0" strike="noStrike" spc="-1">
              <a:solidFill>
                <a:srgbClr val="404040"/>
              </a:solidFill>
              <a:latin typeface="Century Gothic"/>
            </a:endParaRPr>
          </a:p>
          <a:p>
            <a:pPr>
              <a:lnSpc>
                <a:spcPct val="100000"/>
              </a:lnSpc>
              <a:tabLst>
                <a:tab pos="0" algn="l"/>
              </a:tabLst>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7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7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7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70">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70">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7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rPr>
              <a:t>The History of AI</a:t>
            </a:r>
            <a:endParaRPr lang="en-US" sz="3600" b="0" strike="noStrike" spc="-1">
              <a:solidFill>
                <a:srgbClr val="000000"/>
              </a:solidFill>
              <a:latin typeface="Century Gothic"/>
            </a:endParaRPr>
          </a:p>
        </p:txBody>
      </p:sp>
      <p:sp>
        <p:nvSpPr>
          <p:cNvPr id="172" name="PlaceHolder 2"/>
          <p:cNvSpPr>
            <a:spLocks noGrp="1"/>
          </p:cNvSpPr>
          <p:nvPr>
            <p:ph/>
          </p:nvPr>
        </p:nvSpPr>
        <p:spPr>
          <a:xfrm>
            <a:off x="2679480" y="1547280"/>
            <a:ext cx="8955720" cy="5003640"/>
          </a:xfrm>
          <a:prstGeom prst="rect">
            <a:avLst/>
          </a:prstGeom>
          <a:noFill/>
          <a:ln w="0">
            <a:noFill/>
          </a:ln>
        </p:spPr>
        <p:txBody>
          <a:bodyPr anchor="t">
            <a:normAutofit fontScale="81500" lnSpcReduction="20000"/>
          </a:bodyPr>
          <a:lstStyle/>
          <a:p>
            <a:pPr>
              <a:lnSpc>
                <a:spcPct val="100000"/>
              </a:lnSpc>
              <a:spcBef>
                <a:spcPts val="1001"/>
              </a:spcBef>
              <a:tabLst>
                <a:tab pos="0" algn="l"/>
              </a:tabLst>
            </a:pPr>
            <a:r>
              <a:rPr lang="en-US" sz="1800" b="1" strike="noStrike" spc="-1">
                <a:solidFill>
                  <a:srgbClr val="404040"/>
                </a:solidFill>
                <a:latin typeface="Century Gothic"/>
                <a:ea typeface="Century Gothic"/>
              </a:rPr>
              <a:t>The gestation of artificial intelligence (1943–1955)</a:t>
            </a: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tabLst>
                <a:tab pos="0" algn="l"/>
              </a:tabLst>
            </a:pPr>
            <a:r>
              <a:rPr lang="en-US" sz="1800" b="0" strike="noStrike" spc="-1">
                <a:solidFill>
                  <a:srgbClr val="404040"/>
                </a:solidFill>
                <a:latin typeface="Century Gothic"/>
                <a:ea typeface="Century Gothic"/>
              </a:rPr>
              <a:t>The first work that is now generally recognized as AI was done by Warren McCulloch and Walter Pitts (1943). </a:t>
            </a: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tabLst>
                <a:tab pos="0" algn="l"/>
              </a:tabLst>
            </a:pPr>
            <a:r>
              <a:rPr lang="en-US" sz="1800" b="0" strike="noStrike" spc="-1">
                <a:solidFill>
                  <a:srgbClr val="404040"/>
                </a:solidFill>
                <a:latin typeface="Century Gothic"/>
                <a:ea typeface="Century Gothic"/>
              </a:rPr>
              <a:t>They drew on three sources: </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tabLst>
                <a:tab pos="0" algn="l"/>
              </a:tabLst>
            </a:pPr>
            <a:r>
              <a:rPr lang="en-US" sz="1600" b="0" strike="noStrike" spc="-1">
                <a:solidFill>
                  <a:srgbClr val="404040"/>
                </a:solidFill>
                <a:latin typeface="Century Gothic"/>
                <a:ea typeface="Century Gothic"/>
              </a:rPr>
              <a:t>knowledge of the basic physiology</a:t>
            </a:r>
            <a:endParaRPr lang="en-US" sz="16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tabLst>
                <a:tab pos="0" algn="l"/>
              </a:tabLst>
            </a:pPr>
            <a:r>
              <a:rPr lang="en-US" sz="1600" b="0" strike="noStrike" spc="-1">
                <a:solidFill>
                  <a:srgbClr val="404040"/>
                </a:solidFill>
                <a:latin typeface="Century Gothic"/>
                <a:ea typeface="Century Gothic"/>
              </a:rPr>
              <a:t>function of neurons in the brain; a formal analysis of propositional logic</a:t>
            </a:r>
            <a:endParaRPr lang="en-US" sz="16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tabLst>
                <a:tab pos="0" algn="l"/>
              </a:tabLst>
            </a:pPr>
            <a:r>
              <a:rPr lang="en-US" sz="1600" b="0" strike="noStrike" spc="-1">
                <a:solidFill>
                  <a:srgbClr val="404040"/>
                </a:solidFill>
                <a:latin typeface="Century Gothic"/>
                <a:ea typeface="Century Gothic"/>
              </a:rPr>
              <a:t>Turing’s theory of computation.</a:t>
            </a:r>
            <a:endParaRPr lang="en-US" sz="1600" b="0" strike="noStrike" spc="-1">
              <a:solidFill>
                <a:srgbClr val="404040"/>
              </a:solidFill>
              <a:latin typeface="Century Gothic"/>
            </a:endParaRPr>
          </a:p>
          <a:p>
            <a:endParaRPr lang="en-US" sz="16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tabLst>
                <a:tab pos="0" algn="l"/>
              </a:tabLst>
            </a:pPr>
            <a:r>
              <a:rPr lang="en-US" sz="1800" b="0" strike="noStrike" spc="-1">
                <a:solidFill>
                  <a:srgbClr val="404040"/>
                </a:solidFill>
                <a:latin typeface="Century Gothic"/>
                <a:ea typeface="Century Gothic"/>
              </a:rPr>
              <a:t>They showed, for example, that any computable function could be computed by some network of connected neurons, and that all the logical connectives (and, or, not, etc.) could be implemented by simple net structures.</a:t>
            </a: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tabLst>
                <a:tab pos="0" algn="l"/>
              </a:tabLst>
            </a:pPr>
            <a:r>
              <a:rPr lang="en-US" sz="1800" b="0" strike="noStrike" spc="-1">
                <a:solidFill>
                  <a:srgbClr val="404040"/>
                </a:solidFill>
                <a:latin typeface="Century Gothic"/>
                <a:ea typeface="Century Gothic"/>
              </a:rPr>
              <a:t>McCulloch and Pitts also suggested that suitably defined networks could learn.</a:t>
            </a: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tabLst>
                <a:tab pos="0" algn="l"/>
              </a:tabLst>
            </a:pPr>
            <a:r>
              <a:rPr lang="en-US" sz="1800" b="0" strike="noStrike" spc="-1">
                <a:solidFill>
                  <a:srgbClr val="404040"/>
                </a:solidFill>
                <a:latin typeface="Century Gothic"/>
                <a:ea typeface="Century Gothic"/>
              </a:rPr>
              <a:t>Most influential work by Alan Turing: in his 1950 article </a:t>
            </a:r>
            <a:r>
              <a:rPr lang="en-US" sz="1800" b="1" strike="noStrike" spc="-1">
                <a:solidFill>
                  <a:srgbClr val="404040"/>
                </a:solidFill>
                <a:latin typeface="Century Gothic"/>
                <a:ea typeface="Century Gothic"/>
              </a:rPr>
              <a:t>“Computing Machinery and Intelligence.” </a:t>
            </a:r>
            <a:r>
              <a:rPr lang="en-US" sz="1800" b="0" strike="noStrike" spc="-1">
                <a:solidFill>
                  <a:srgbClr val="404040"/>
                </a:solidFill>
                <a:latin typeface="Century Gothic"/>
                <a:ea typeface="Century Gothic"/>
              </a:rPr>
              <a:t>Therein, he introduced the Turing Test, machine learning, genetic algorithms, and reinforcement learning.</a:t>
            </a: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endParaRPr lang="en-US" sz="1800" b="0" strike="noStrike" spc="-1">
              <a:solidFill>
                <a:srgbClr val="404040"/>
              </a:solidFill>
              <a:latin typeface="Century Gothic"/>
            </a:endParaRPr>
          </a:p>
          <a:p>
            <a:endParaRPr lang="en-US" sz="1800" b="0" strike="noStrike" spc="-1">
              <a:solidFill>
                <a:srgbClr val="404040"/>
              </a:solidFill>
              <a:latin typeface="Century Gothic"/>
            </a:endParaRPr>
          </a:p>
          <a:p>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7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7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72">
                                            <p:txEl>
                                              <p:pRg st="4" end="4"/>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172">
                                            <p:txEl>
                                              <p:pRg st="5" end="5"/>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172">
                                            <p:txEl>
                                              <p:pRg st="6" end="6"/>
                                            </p:txEl>
                                          </p:spTgt>
                                        </p:tgtEl>
                                        <p:attrNameLst>
                                          <p:attrName>style.visibility</p:attrName>
                                        </p:attrNameLst>
                                      </p:cBhvr>
                                      <p:to>
                                        <p:strVal val="visible"/>
                                      </p:to>
                                    </p:set>
                                  </p:childTnLst>
                                </p:cTn>
                              </p:par>
                              <p:par>
                                <p:cTn id="19" presetID="1" presetClass="entr" fill="hold" nodeType="withEffect">
                                  <p:stCondLst>
                                    <p:cond delay="0"/>
                                  </p:stCondLst>
                                  <p:childTnLst>
                                    <p:set>
                                      <p:cBhvr>
                                        <p:cTn id="20" dur="1" fill="hold">
                                          <p:stCondLst>
                                            <p:cond delay="0"/>
                                          </p:stCondLst>
                                        </p:cTn>
                                        <p:tgtEl>
                                          <p:spTgt spid="17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fill="hold" nodeType="clickEffect">
                                  <p:stCondLst>
                                    <p:cond delay="0"/>
                                  </p:stCondLst>
                                  <p:childTnLst>
                                    <p:set>
                                      <p:cBhvr>
                                        <p:cTn id="24" dur="1" fill="hold">
                                          <p:stCondLst>
                                            <p:cond delay="0"/>
                                          </p:stCondLst>
                                        </p:cTn>
                                        <p:tgtEl>
                                          <p:spTgt spid="172">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fill="hold" nodeType="clickEffect">
                                  <p:stCondLst>
                                    <p:cond delay="0"/>
                                  </p:stCondLst>
                                  <p:childTnLst>
                                    <p:set>
                                      <p:cBhvr>
                                        <p:cTn id="28" dur="1" fill="hold">
                                          <p:stCondLst>
                                            <p:cond delay="0"/>
                                          </p:stCondLst>
                                        </p:cTn>
                                        <p:tgtEl>
                                          <p:spTgt spid="172">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fill="hold" nodeType="clickEffect">
                                  <p:stCondLst>
                                    <p:cond delay="0"/>
                                  </p:stCondLst>
                                  <p:childTnLst>
                                    <p:set>
                                      <p:cBhvr>
                                        <p:cTn id="32" dur="1" fill="hold">
                                          <p:stCondLst>
                                            <p:cond delay="0"/>
                                          </p:stCondLst>
                                        </p:cTn>
                                        <p:tgtEl>
                                          <p:spTgt spid="17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The birth of Artificial Intelligence (1956)</a:t>
            </a:r>
            <a:endParaRPr lang="en-US" sz="3600" b="0" strike="noStrike" spc="-1">
              <a:solidFill>
                <a:srgbClr val="000000"/>
              </a:solidFill>
              <a:latin typeface="Century Gothic"/>
            </a:endParaRPr>
          </a:p>
        </p:txBody>
      </p:sp>
      <p:sp>
        <p:nvSpPr>
          <p:cNvPr id="174" name="PlaceHolder 2"/>
          <p:cNvSpPr>
            <a:spLocks noGrp="1"/>
          </p:cNvSpPr>
          <p:nvPr>
            <p:ph/>
          </p:nvPr>
        </p:nvSpPr>
        <p:spPr>
          <a:xfrm>
            <a:off x="2647800" y="1646640"/>
            <a:ext cx="9045720" cy="475128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McCarthy brings U.S. researchers together those are interested in automata theory, neural nets, and the study of intelligence.</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He organized a two-month workshop at Dartmouth in the summer of 1956.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workshop is particularly for development in AI.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conclusion: From now, AI treat as a separate field due to</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600" b="0" strike="noStrike" spc="-1">
                <a:solidFill>
                  <a:srgbClr val="0070C0"/>
                </a:solidFill>
                <a:latin typeface="Century Gothic"/>
                <a:ea typeface="Century Gothic"/>
              </a:rPr>
              <a:t>Duplicating human faculties such as creativity, self-improvement, and language use. None of the other fields were addressing these issues.</a:t>
            </a:r>
            <a:endParaRPr lang="en-US" sz="16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600" b="0" strike="noStrike" spc="-1">
                <a:solidFill>
                  <a:srgbClr val="0070C0"/>
                </a:solidFill>
                <a:latin typeface="Century Gothic"/>
                <a:ea typeface="Century Gothic"/>
              </a:rPr>
              <a:t>AI is the only field to attempt to build machines that will function autonomously in complex, changing environments.</a:t>
            </a:r>
            <a:endParaRPr lang="en-US" sz="1600" b="0" strike="noStrike" spc="-1">
              <a:solidFill>
                <a:srgbClr val="404040"/>
              </a:solidFill>
              <a:latin typeface="Century Gothic"/>
            </a:endParaRPr>
          </a:p>
          <a:p>
            <a:endParaRPr lang="en-US" sz="1600" b="0" strike="noStrike" spc="-1">
              <a:solidFill>
                <a:srgbClr val="404040"/>
              </a:solidFill>
              <a:latin typeface="Century Gothic"/>
            </a:endParaRPr>
          </a:p>
          <a:p>
            <a:endParaRPr lang="en-US" sz="1600" b="0" strike="noStrike" spc="-1">
              <a:solidFill>
                <a:srgbClr val="404040"/>
              </a:solidFill>
              <a:latin typeface="Century Gothic"/>
            </a:endParaRPr>
          </a:p>
          <a:p>
            <a:pPr>
              <a:lnSpc>
                <a:spcPct val="100000"/>
              </a:lnSpc>
              <a:spcBef>
                <a:spcPts val="1001"/>
              </a:spcBef>
            </a:pPr>
            <a:endParaRPr lang="en-US" sz="1600" b="0" strike="noStrike" spc="-1">
              <a:solidFill>
                <a:srgbClr val="404040"/>
              </a:solidFill>
              <a:latin typeface="Century Gothic"/>
            </a:endParaRPr>
          </a:p>
          <a:p>
            <a:pPr>
              <a:lnSpc>
                <a:spcPct val="100000"/>
              </a:lnSpc>
              <a:spcBef>
                <a:spcPts val="1001"/>
              </a:spcBef>
            </a:pPr>
            <a:endParaRPr lang="en-US" sz="1600" b="0" strike="noStrike" spc="-1">
              <a:solidFill>
                <a:srgbClr val="404040"/>
              </a:solidFill>
              <a:latin typeface="Century Gothic"/>
            </a:endParaRPr>
          </a:p>
          <a:p>
            <a:pPr>
              <a:lnSpc>
                <a:spcPct val="100000"/>
              </a:lnSpc>
              <a:spcBef>
                <a:spcPts val="1001"/>
              </a:spcBef>
            </a:pPr>
            <a:endParaRPr lang="en-US" sz="1600" b="0" strike="noStrike" spc="-1">
              <a:solidFill>
                <a:srgbClr val="404040"/>
              </a:solidFill>
              <a:latin typeface="Century Gothic"/>
            </a:endParaRPr>
          </a:p>
          <a:p>
            <a:pPr>
              <a:lnSpc>
                <a:spcPct val="100000"/>
              </a:lnSpc>
              <a:spcBef>
                <a:spcPts val="1001"/>
              </a:spcBef>
            </a:pPr>
            <a:endParaRPr lang="en-US" sz="16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7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7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7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74">
                                            <p:txEl>
                                              <p:pRg st="6" end="6"/>
                                            </p:txEl>
                                          </p:spTgt>
                                        </p:tgtEl>
                                        <p:attrNameLst>
                                          <p:attrName>style.visibility</p:attrName>
                                        </p:attrNameLst>
                                      </p:cBhvr>
                                      <p:to>
                                        <p:strVal val="visible"/>
                                      </p:to>
                                    </p:set>
                                  </p:childTnLst>
                                </p:cTn>
                              </p:par>
                              <p:par>
                                <p:cTn id="19" presetID="1" presetClass="entr" fill="hold" nodeType="withEffect">
                                  <p:stCondLst>
                                    <p:cond delay="0"/>
                                  </p:stCondLst>
                                  <p:childTnLst>
                                    <p:set>
                                      <p:cBhvr>
                                        <p:cTn id="20" dur="1" fill="hold">
                                          <p:stCondLst>
                                            <p:cond delay="0"/>
                                          </p:stCondLst>
                                        </p:cTn>
                                        <p:tgtEl>
                                          <p:spTgt spid="174">
                                            <p:txEl>
                                              <p:pRg st="7" end="7"/>
                                            </p:txEl>
                                          </p:spTgt>
                                        </p:tgtEl>
                                        <p:attrNameLst>
                                          <p:attrName>style.visibility</p:attrName>
                                        </p:attrNameLst>
                                      </p:cBhvr>
                                      <p:to>
                                        <p:strVal val="visible"/>
                                      </p:to>
                                    </p:set>
                                  </p:childTnLst>
                                </p:cTn>
                              </p:par>
                              <p:par>
                                <p:cTn id="21" presetID="1" presetClass="entr" fill="hold" nodeType="withEffect">
                                  <p:stCondLst>
                                    <p:cond delay="0"/>
                                  </p:stCondLst>
                                  <p:childTnLst>
                                    <p:set>
                                      <p:cBhvr>
                                        <p:cTn id="22" dur="1" fill="hold">
                                          <p:stCondLst>
                                            <p:cond delay="0"/>
                                          </p:stCondLst>
                                        </p:cTn>
                                        <p:tgtEl>
                                          <p:spTgt spid="17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Early enthusiasm, great expectations (1952–1969)</a:t>
            </a:r>
            <a:endParaRPr lang="en-US" sz="3600" b="0" strike="noStrike" spc="-1">
              <a:solidFill>
                <a:srgbClr val="000000"/>
              </a:solidFill>
              <a:latin typeface="Century Gothic"/>
            </a:endParaRPr>
          </a:p>
        </p:txBody>
      </p:sp>
      <p:sp>
        <p:nvSpPr>
          <p:cNvPr id="176" name="PlaceHolder 2"/>
          <p:cNvSpPr>
            <a:spLocks noGrp="1"/>
          </p:cNvSpPr>
          <p:nvPr>
            <p:ph/>
          </p:nvPr>
        </p:nvSpPr>
        <p:spPr>
          <a:xfrm>
            <a:off x="2638800" y="1800000"/>
            <a:ext cx="9077400" cy="476028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intellectual establishment, by and large, preferred to believe that “a machine can never do X.” (a long list of X’s gathered by Turing.)</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 </a:t>
            </a:r>
            <a:r>
              <a:rPr lang="en-US" sz="1800" b="1" strike="noStrike" spc="-1">
                <a:solidFill>
                  <a:srgbClr val="404040"/>
                </a:solidFill>
                <a:latin typeface="Century Gothic"/>
                <a:ea typeface="Century Gothic"/>
              </a:rPr>
              <a:t>AI researchers naturally responded by demonstrating one X after another.</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 John McCarthy referred to this period as the “Look, Ma, no hands!” era.</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Starting in 1952, Arthur Samuel wrote a series of programs for checkers (draughts) that eventually learned to play at a strong amateur level.</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In MIT AI Lab Memo No. 1, McCarthy defined the high-level  language </a:t>
            </a:r>
            <a:r>
              <a:rPr lang="en-US" sz="1800" b="1" strike="noStrike" spc="-1">
                <a:solidFill>
                  <a:srgbClr val="404040"/>
                </a:solidFill>
                <a:latin typeface="Century Gothic"/>
                <a:ea typeface="Century Gothic"/>
              </a:rPr>
              <a:t>Lisp</a:t>
            </a:r>
            <a:r>
              <a:rPr lang="en-US" sz="1800" b="0" strike="noStrike" spc="-1">
                <a:solidFill>
                  <a:srgbClr val="404040"/>
                </a:solidFill>
                <a:latin typeface="Century Gothic"/>
                <a:ea typeface="Century Gothic"/>
              </a:rPr>
              <a:t>, which was to become LISP the dominant AI programming language for the next 30 Years.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7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7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7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76">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7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A dose of reality (1966–1973)</a:t>
            </a:r>
            <a:endParaRPr lang="en-US" sz="3600" b="0" strike="noStrike" spc="-1">
              <a:solidFill>
                <a:srgbClr val="000000"/>
              </a:solidFill>
              <a:latin typeface="Century Gothic"/>
            </a:endParaRPr>
          </a:p>
        </p:txBody>
      </p:sp>
      <p:sp>
        <p:nvSpPr>
          <p:cNvPr id="178" name="PlaceHolder 2"/>
          <p:cNvSpPr>
            <a:spLocks noGrp="1"/>
          </p:cNvSpPr>
          <p:nvPr>
            <p:ph/>
          </p:nvPr>
        </p:nvSpPr>
        <p:spPr>
          <a:xfrm>
            <a:off x="2688480" y="1669320"/>
            <a:ext cx="9018720" cy="482328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following statement by Herbert Simon in 1957 is often quoted:</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It is not my aim to surprise or shock you—but the simplest way I can summarize is to say that there are now in the world machines that think, that learn and that create.</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 Moreover, </a:t>
            </a:r>
            <a:r>
              <a:rPr lang="en-US" sz="1800" b="1" strike="noStrike" spc="-1">
                <a:solidFill>
                  <a:srgbClr val="404040"/>
                </a:solidFill>
                <a:latin typeface="Century Gothic"/>
                <a:ea typeface="Century Gothic"/>
              </a:rPr>
              <a:t>their ability to do these things is going to increase rapidly</a:t>
            </a:r>
            <a:r>
              <a:rPr lang="en-US" sz="1800" b="0" strike="noStrike" spc="-1">
                <a:solidFill>
                  <a:srgbClr val="404040"/>
                </a:solidFill>
                <a:latin typeface="Century Gothic"/>
                <a:ea typeface="Century Gothic"/>
              </a:rPr>
              <a:t> until—in a visible future—the range of problems they can handle will be coextensive with the range to which the human mind has been applied.</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Simon also made more concrete predictions: that within 10 years a computer would be chess champion, and a significant mathematical theorem would be proved by machine.</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 These predictions came true (or approximately true) within 40 years rather than 10. </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1" strike="noStrike" spc="-1">
                <a:solidFill>
                  <a:srgbClr val="FF0000"/>
                </a:solidFill>
                <a:latin typeface="Century Gothic"/>
                <a:ea typeface="Century Gothic"/>
              </a:rPr>
              <a:t>These early AI systems turned out to fail miserably when tried out on wider selections of problems and on more difficult problems.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7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7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7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78">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78">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7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p:nvPr>
        </p:nvSpPr>
        <p:spPr>
          <a:xfrm>
            <a:off x="3280560" y="2674713"/>
            <a:ext cx="8911440" cy="1280520"/>
          </a:xfrm>
        </p:spPr>
        <p:txBody>
          <a:bodyPr/>
          <a:lstStyle/>
          <a:p>
            <a:pPr marL="0" indent="0">
              <a:buNone/>
            </a:pPr>
            <a:r>
              <a:rPr lang="en-IN" sz="1800" dirty="0"/>
              <a:t>a) </a:t>
            </a:r>
            <a:r>
              <a:rPr lang="en-IN" sz="1800" b="1" i="1" dirty="0"/>
              <a:t>Exams (70%)</a:t>
            </a:r>
            <a:endParaRPr lang="en-US" sz="1800" b="1" dirty="0"/>
          </a:p>
          <a:p>
            <a:pPr marL="0" indent="0">
              <a:buNone/>
            </a:pPr>
            <a:r>
              <a:rPr lang="en-IN" sz="1800" dirty="0"/>
              <a:t>		1. Mid Term-1 (20%)</a:t>
            </a:r>
            <a:endParaRPr lang="en-US" sz="1800" dirty="0"/>
          </a:p>
          <a:p>
            <a:pPr marL="0" indent="0">
              <a:buNone/>
            </a:pPr>
            <a:r>
              <a:rPr lang="en-IN" sz="1800" dirty="0"/>
              <a:t>		2. Mid Term-2 (20%)</a:t>
            </a:r>
            <a:endParaRPr lang="en-US" sz="1800" dirty="0"/>
          </a:p>
          <a:p>
            <a:pPr marL="0" indent="0">
              <a:buNone/>
            </a:pPr>
            <a:r>
              <a:rPr lang="en-IN" sz="1800" dirty="0"/>
              <a:t>		3. End Term (30%)</a:t>
            </a:r>
            <a:endParaRPr lang="en-US" sz="1800" dirty="0"/>
          </a:p>
          <a:p>
            <a:pPr marL="0" indent="0">
              <a:buNone/>
            </a:pPr>
            <a:r>
              <a:rPr lang="en-IN" sz="1800" dirty="0"/>
              <a:t>b)</a:t>
            </a:r>
            <a:r>
              <a:rPr lang="en-IN" sz="1800" i="1" dirty="0"/>
              <a:t> </a:t>
            </a:r>
            <a:r>
              <a:rPr lang="en-IN" sz="1800" b="1" i="1" dirty="0"/>
              <a:t>Assignments (20%)</a:t>
            </a:r>
            <a:endParaRPr lang="en-US" sz="1800" b="1" dirty="0"/>
          </a:p>
          <a:p>
            <a:pPr marL="0" indent="0">
              <a:buNone/>
            </a:pPr>
            <a:r>
              <a:rPr lang="en-IN" sz="1800" dirty="0"/>
              <a:t>	1. Assignement-1 (10%)</a:t>
            </a:r>
            <a:endParaRPr lang="en-US" sz="1800" dirty="0"/>
          </a:p>
          <a:p>
            <a:pPr marL="0" indent="0">
              <a:buNone/>
            </a:pPr>
            <a:r>
              <a:rPr lang="en-IN" sz="1800" dirty="0" smtClean="0"/>
              <a:t>	Assigned</a:t>
            </a:r>
            <a:r>
              <a:rPr lang="en-IN" sz="1800" dirty="0"/>
              <a:t>: After Mid Sem-1</a:t>
            </a:r>
            <a:endParaRPr lang="en-US" sz="1800" dirty="0"/>
          </a:p>
          <a:p>
            <a:pPr marL="0" indent="0">
              <a:buNone/>
            </a:pPr>
            <a:r>
              <a:rPr lang="en-IN" sz="1800" dirty="0" smtClean="0"/>
              <a:t>	Submission</a:t>
            </a:r>
            <a:r>
              <a:rPr lang="en-IN" sz="1800" dirty="0"/>
              <a:t>: Before Mid Term -2</a:t>
            </a:r>
            <a:endParaRPr lang="en-US" sz="1800" dirty="0"/>
          </a:p>
          <a:p>
            <a:pPr marL="0" indent="0">
              <a:buNone/>
            </a:pPr>
            <a:r>
              <a:rPr lang="en-IN" sz="1800" dirty="0"/>
              <a:t>	2. Assignment- 2 (10%)</a:t>
            </a:r>
            <a:endParaRPr lang="en-US" sz="1800" dirty="0"/>
          </a:p>
          <a:p>
            <a:pPr marL="0" indent="0">
              <a:buNone/>
            </a:pPr>
            <a:r>
              <a:rPr lang="en-IN" sz="1800" dirty="0"/>
              <a:t>	</a:t>
            </a:r>
            <a:r>
              <a:rPr lang="en-IN" sz="1800" dirty="0" smtClean="0"/>
              <a:t>Assigned</a:t>
            </a:r>
            <a:r>
              <a:rPr lang="en-IN" sz="1800" dirty="0"/>
              <a:t>: After Mid Term-2</a:t>
            </a:r>
            <a:endParaRPr lang="en-US" sz="1800" dirty="0"/>
          </a:p>
          <a:p>
            <a:pPr marL="0" indent="0">
              <a:buNone/>
            </a:pPr>
            <a:r>
              <a:rPr lang="en-IN" sz="1800" dirty="0"/>
              <a:t>	</a:t>
            </a:r>
            <a:r>
              <a:rPr lang="en-IN" sz="1800" dirty="0" smtClean="0"/>
              <a:t>Submission</a:t>
            </a:r>
            <a:r>
              <a:rPr lang="en-IN" sz="1800" dirty="0"/>
              <a:t>: Before End Term</a:t>
            </a:r>
            <a:endParaRPr lang="en-US" sz="1800" dirty="0"/>
          </a:p>
          <a:p>
            <a:pPr marL="0" indent="0">
              <a:buNone/>
            </a:pPr>
            <a:r>
              <a:rPr lang="en-IN" sz="1800" dirty="0"/>
              <a:t>c) </a:t>
            </a:r>
            <a:r>
              <a:rPr lang="en-IN" sz="1800" b="1" i="1" dirty="0"/>
              <a:t>Quizzes (10%)</a:t>
            </a:r>
            <a:endParaRPr lang="en-US" sz="1800" b="1" dirty="0"/>
          </a:p>
          <a:p>
            <a:pPr marL="0" indent="0">
              <a:buNone/>
            </a:pPr>
            <a:r>
              <a:rPr lang="en-IN" sz="1800" dirty="0"/>
              <a:t> </a:t>
            </a:r>
            <a:endParaRPr lang="en-US" sz="1800" dirty="0"/>
          </a:p>
          <a:p>
            <a:pPr marL="0" indent="0">
              <a:buNone/>
            </a:pPr>
            <a:endParaRPr lang="en-US" sz="1800" dirty="0"/>
          </a:p>
        </p:txBody>
      </p:sp>
    </p:spTree>
    <p:extLst>
      <p:ext uri="{BB962C8B-B14F-4D97-AF65-F5344CB8AC3E}">
        <p14:creationId xmlns:p14="http://schemas.microsoft.com/office/powerpoint/2010/main" val="146484052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AI becomes an industry (1980–present)</a:t>
            </a:r>
            <a:endParaRPr lang="en-US" sz="3600" b="0" strike="noStrike" spc="-1">
              <a:solidFill>
                <a:srgbClr val="000000"/>
              </a:solidFill>
              <a:latin typeface="Century Gothic"/>
            </a:endParaRPr>
          </a:p>
        </p:txBody>
      </p:sp>
      <p:sp>
        <p:nvSpPr>
          <p:cNvPr id="180" name="PlaceHolder 2"/>
          <p:cNvSpPr>
            <a:spLocks noGrp="1"/>
          </p:cNvSpPr>
          <p:nvPr>
            <p:ph/>
          </p:nvPr>
        </p:nvSpPr>
        <p:spPr>
          <a:xfrm>
            <a:off x="2679480" y="1669320"/>
            <a:ext cx="8955720" cy="482328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first successful commercial expert system, R1, began operation at the Digital Equipment Corporation (McDermott, 1982).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Overall, the AI industry boomed from a few million dollars in 1980 to billions of dollars in 1988, including hundreds of companies building expert systems, vision systems, robots, and software and hardware specialized for these purposes.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FF0000"/>
                </a:solidFill>
                <a:latin typeface="Century Gothic"/>
                <a:ea typeface="Century Gothic"/>
              </a:rPr>
              <a:t>Soon after that came a period called the “</a:t>
            </a:r>
            <a:r>
              <a:rPr lang="en-US" sz="1800" b="1" strike="noStrike" spc="-1">
                <a:solidFill>
                  <a:srgbClr val="FF0000"/>
                </a:solidFill>
                <a:latin typeface="Century Gothic"/>
                <a:ea typeface="Century Gothic"/>
              </a:rPr>
              <a:t>AIWinter,</a:t>
            </a:r>
            <a:r>
              <a:rPr lang="en-US" sz="1800" b="0" strike="noStrike" spc="-1">
                <a:solidFill>
                  <a:srgbClr val="FF0000"/>
                </a:solidFill>
                <a:latin typeface="Century Gothic"/>
                <a:ea typeface="Century Gothic"/>
              </a:rPr>
              <a:t>” in which many companies fell by the wayside as they failed to deliver on extravagant promises.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8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8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8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The return of neural networks (1986–present)</a:t>
            </a:r>
            <a:endParaRPr lang="en-US" sz="3600" b="0" strike="noStrike" spc="-1">
              <a:solidFill>
                <a:srgbClr val="000000"/>
              </a:solidFill>
              <a:latin typeface="Century Gothic"/>
            </a:endParaRPr>
          </a:p>
        </p:txBody>
      </p:sp>
      <p:sp>
        <p:nvSpPr>
          <p:cNvPr id="182" name="PlaceHolder 2"/>
          <p:cNvSpPr>
            <a:spLocks noGrp="1"/>
          </p:cNvSpPr>
          <p:nvPr>
            <p:ph/>
          </p:nvPr>
        </p:nvSpPr>
        <p:spPr>
          <a:xfrm>
            <a:off x="2593800" y="2196720"/>
            <a:ext cx="9086400" cy="4611240"/>
          </a:xfrm>
          <a:prstGeom prst="rect">
            <a:avLst/>
          </a:prstGeom>
          <a:noFill/>
          <a:ln w="0">
            <a:noFill/>
          </a:ln>
        </p:spPr>
        <p:txBody>
          <a:bodyPr anchor="t">
            <a:normAutofit fontScale="98000" lnSpcReduction="10000"/>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In the mid-1980s at least four different groups reinvented the </a:t>
            </a:r>
            <a:r>
              <a:rPr lang="en-US" sz="1800" b="1" strike="noStrike" spc="-1">
                <a:solidFill>
                  <a:srgbClr val="404040"/>
                </a:solidFill>
                <a:latin typeface="Century Gothic"/>
                <a:ea typeface="Century Gothic"/>
              </a:rPr>
              <a:t>back-propagation</a:t>
            </a:r>
            <a:r>
              <a:rPr lang="en-US" sz="1800" b="0" strike="noStrike" spc="-1">
                <a:solidFill>
                  <a:srgbClr val="404040"/>
                </a:solidFill>
                <a:latin typeface="Century Gothic"/>
                <a:ea typeface="Century Gothic"/>
              </a:rPr>
              <a:t> learning algorithm first found in 1969 by Bryson and Ho.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algorithm was applied to many learning problems in computer science and psychology.</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1" strike="noStrike" spc="-1">
                <a:solidFill>
                  <a:srgbClr val="404040"/>
                </a:solidFill>
                <a:latin typeface="Century Gothic"/>
                <a:ea typeface="Century Gothic"/>
              </a:rPr>
              <a:t>AI adopts the scientific method (1987–present)</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AI was founded in part as a rebellion against the limitations of existing fields like control theory and statistics, but now it is embracing those fields.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emergence of intelligent agents (1995–present) such as internet and AI systems have become so common.</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8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8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8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8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8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ea typeface="Century Gothic"/>
              </a:rPr>
              <a:t>The availability of very large data sets (2001–present)</a:t>
            </a:r>
            <a:endParaRPr lang="en-US" sz="3600" b="0" strike="noStrike" spc="-1">
              <a:solidFill>
                <a:srgbClr val="000000"/>
              </a:solidFill>
              <a:latin typeface="Century Gothic"/>
            </a:endParaRPr>
          </a:p>
        </p:txBody>
      </p:sp>
      <p:sp>
        <p:nvSpPr>
          <p:cNvPr id="184" name="PlaceHolder 2"/>
          <p:cNvSpPr>
            <a:spLocks noGrp="1"/>
          </p:cNvSpPr>
          <p:nvPr>
            <p:ph/>
          </p:nvPr>
        </p:nvSpPr>
        <p:spPr>
          <a:xfrm>
            <a:off x="2593800" y="1903680"/>
            <a:ext cx="9068400" cy="4651920"/>
          </a:xfrm>
          <a:prstGeom prst="rect">
            <a:avLst/>
          </a:prstGeom>
          <a:noFill/>
          <a:ln w="0">
            <a:noFill/>
          </a:ln>
        </p:spPr>
        <p:txBody>
          <a:bodyPr anchor="t">
            <a:normAutofit fontScale="99000" lnSpcReduction="10000"/>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Throughout the 60-year history of computer science, the emphasis has been on the algorithm as the main subject of study. </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But some recent work in AI suggests that for many problems, it makes more sense to worry about the data and be less picky about what algorithm to apply.</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This is true because of the increasing availability of very large data sources: for example, trillions of words of English and billions of images from the Web (Kilgarriff and Grefenstette, 2006); or billions of base pairs of genomic sequences (Collins et al., 2003).</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Reporters have noticed the surge of new applications and have written that “</a:t>
            </a:r>
            <a:r>
              <a:rPr lang="en-US" sz="1800" b="1" strike="noStrike" spc="-1">
                <a:solidFill>
                  <a:srgbClr val="FF0000"/>
                </a:solidFill>
                <a:latin typeface="Century Gothic"/>
                <a:ea typeface="Century Gothic"/>
              </a:rPr>
              <a:t>AI Winter” may be yielding to a new Spring (Havenstein, 2005).</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8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8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8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8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1" strike="noStrike" spc="-1">
                <a:solidFill>
                  <a:srgbClr val="262626"/>
                </a:solidFill>
                <a:latin typeface="Century Gothic"/>
              </a:rPr>
              <a:t>Applications of AI</a:t>
            </a:r>
            <a:endParaRPr lang="en-US" sz="3600" b="0" strike="noStrike" spc="-1">
              <a:solidFill>
                <a:srgbClr val="000000"/>
              </a:solidFill>
              <a:latin typeface="Century Gothic"/>
            </a:endParaRPr>
          </a:p>
        </p:txBody>
      </p:sp>
      <p:sp>
        <p:nvSpPr>
          <p:cNvPr id="186" name="PlaceHolder 2"/>
          <p:cNvSpPr>
            <a:spLocks noGrp="1"/>
          </p:cNvSpPr>
          <p:nvPr>
            <p:ph/>
          </p:nvPr>
        </p:nvSpPr>
        <p:spPr>
          <a:xfrm>
            <a:off x="2594160" y="1627200"/>
            <a:ext cx="9018720" cy="49226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Robotic vehicles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Speech recognition</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Autonomous planning and scheduling</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Game playing</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Spam fighting</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Logistics planning</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Robotics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Machine Translation </a:t>
            </a:r>
            <a:endParaRPr lang="en-US" sz="1800" b="0" strike="noStrike" spc="-1">
              <a:solidFill>
                <a:srgbClr val="404040"/>
              </a:solidFill>
              <a:latin typeface="Century Gothic"/>
            </a:endParaRPr>
          </a:p>
        </p:txBody>
      </p:sp>
      <p:sp>
        <p:nvSpPr>
          <p:cNvPr id="187" name="TextBox 3"/>
          <p:cNvSpPr/>
          <p:nvPr/>
        </p:nvSpPr>
        <p:spPr>
          <a:xfrm>
            <a:off x="4724280" y="3200400"/>
            <a:ext cx="2742840" cy="369000"/>
          </a:xfrm>
          <a:prstGeom prst="rect">
            <a:avLst/>
          </a:prstGeom>
          <a:noFill/>
          <a:ln w="0">
            <a:noFill/>
          </a:ln>
        </p:spPr>
        <p:style>
          <a:lnRef idx="0">
            <a:scrgbClr r="0" g="0" b="0"/>
          </a:lnRef>
          <a:fillRef idx="0">
            <a:scrgbClr r="0" g="0" b="0"/>
          </a:fillRef>
          <a:effectRef idx="0">
            <a:scrgbClr r="0" g="0" b="0"/>
          </a:effectRef>
          <a:fontRef idx="minor"/>
        </p:style>
      </p:sp>
      <p:sp>
        <p:nvSpPr>
          <p:cNvPr id="188" name="TextBox 4"/>
          <p:cNvSpPr/>
          <p:nvPr/>
        </p:nvSpPr>
        <p:spPr>
          <a:xfrm>
            <a:off x="4724280" y="3200400"/>
            <a:ext cx="2742840" cy="369000"/>
          </a:xfrm>
          <a:prstGeom prst="rect">
            <a:avLst/>
          </a:prstGeom>
          <a:noFill/>
          <a:ln w="0">
            <a:noFill/>
          </a:ln>
        </p:spPr>
        <p:style>
          <a:lnRef idx="0">
            <a:scrgbClr r="0" g="0" b="0"/>
          </a:lnRef>
          <a:fillRef idx="0">
            <a:scrgbClr r="0" g="0" b="0"/>
          </a:fillRef>
          <a:effectRef idx="0">
            <a:scrgbClr r="0" g="0" b="0"/>
          </a:effectRef>
          <a:fontRef idx="minor"/>
        </p:style>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8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8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8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8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fill="hold" nodeType="clickEffect">
                                  <p:stCondLst>
                                    <p:cond delay="0"/>
                                  </p:stCondLst>
                                  <p:childTnLst>
                                    <p:set>
                                      <p:cBhvr>
                                        <p:cTn id="22" dur="1" fill="hold">
                                          <p:stCondLst>
                                            <p:cond delay="0"/>
                                          </p:stCondLst>
                                        </p:cTn>
                                        <p:tgtEl>
                                          <p:spTgt spid="18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8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fill="hold" nodeType="clickEffect">
                                  <p:stCondLst>
                                    <p:cond delay="0"/>
                                  </p:stCondLst>
                                  <p:childTnLst>
                                    <p:set>
                                      <p:cBhvr>
                                        <p:cTn id="30" dur="1" fill="hold">
                                          <p:stCondLst>
                                            <p:cond delay="0"/>
                                          </p:stCondLst>
                                        </p:cTn>
                                        <p:tgtEl>
                                          <p:spTgt spid="18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fill="hold" nodeType="clickEffect">
                                  <p:stCondLst>
                                    <p:cond delay="0"/>
                                  </p:stCondLst>
                                  <p:childTnLst>
                                    <p:set>
                                      <p:cBhvr>
                                        <p:cTn id="34" dur="1" fill="hold">
                                          <p:stCondLst>
                                            <p:cond delay="0"/>
                                          </p:stCondLst>
                                        </p:cTn>
                                        <p:tgtEl>
                                          <p:spTgt spid="18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PlaceHolder 1"/>
          <p:cNvSpPr>
            <a:spLocks noGrp="1"/>
          </p:cNvSpPr>
          <p:nvPr>
            <p:ph/>
          </p:nvPr>
        </p:nvSpPr>
        <p:spPr>
          <a:xfrm>
            <a:off x="1522319" y="0"/>
            <a:ext cx="8915040" cy="3777120"/>
          </a:xfrm>
          <a:prstGeom prst="rect">
            <a:avLst/>
          </a:prstGeom>
          <a:noFill/>
          <a:ln w="0">
            <a:noFill/>
          </a:ln>
        </p:spPr>
        <p:txBody>
          <a:bodyPr anchor="t">
            <a:normAutofit/>
          </a:bodyPr>
          <a:lstStyle/>
          <a:p>
            <a:pPr marL="0" indent="0">
              <a:lnSpc>
                <a:spcPct val="100000"/>
              </a:lnSpc>
              <a:spcBef>
                <a:spcPts val="1001"/>
              </a:spcBef>
              <a:buNone/>
              <a:tabLst>
                <a:tab pos="0" algn="l"/>
              </a:tabLst>
            </a:pPr>
            <a:r>
              <a:rPr lang="en-US" sz="4400" b="0" strike="noStrike" spc="-1" dirty="0">
                <a:solidFill>
                  <a:srgbClr val="404040"/>
                </a:solidFill>
                <a:latin typeface="Century Gothic"/>
              </a:rPr>
              <a:t>		</a:t>
            </a:r>
          </a:p>
          <a:p>
            <a:pPr marL="0" indent="0">
              <a:lnSpc>
                <a:spcPct val="100000"/>
              </a:lnSpc>
              <a:spcBef>
                <a:spcPts val="1001"/>
              </a:spcBef>
              <a:buNone/>
              <a:tabLst>
                <a:tab pos="0" algn="l"/>
              </a:tabLst>
            </a:pPr>
            <a:r>
              <a:rPr lang="en-US" sz="4400" b="0" strike="noStrike" spc="-1" dirty="0">
                <a:solidFill>
                  <a:srgbClr val="404040"/>
                </a:solidFill>
                <a:latin typeface="Century Gothic"/>
              </a:rPr>
              <a:t>				</a:t>
            </a:r>
            <a:r>
              <a:rPr lang="en-US" sz="4400" b="1" strike="noStrike" spc="-1" dirty="0">
                <a:solidFill>
                  <a:srgbClr val="404040"/>
                </a:solidFill>
                <a:latin typeface="Century Gothic"/>
              </a:rPr>
              <a:t>Introduction of AI</a:t>
            </a:r>
            <a:endParaRPr lang="en-US" sz="4400" b="0" strike="noStrike" spc="-1" dirty="0">
              <a:solidFill>
                <a:srgbClr val="404040"/>
              </a:solidFill>
              <a:latin typeface="Century Gothic"/>
            </a:endParaRPr>
          </a:p>
        </p:txBody>
      </p:sp>
      <p:pic>
        <p:nvPicPr>
          <p:cNvPr id="144" name="Picture 9"/>
          <p:cNvPicPr/>
          <p:nvPr/>
        </p:nvPicPr>
        <p:blipFill>
          <a:blip r:embed="rId2"/>
          <a:stretch/>
        </p:blipFill>
        <p:spPr>
          <a:xfrm>
            <a:off x="180360" y="6696000"/>
            <a:ext cx="12022200" cy="212040"/>
          </a:xfrm>
          <a:prstGeom prst="rect">
            <a:avLst/>
          </a:prstGeom>
          <a:ln w="0">
            <a:noFill/>
          </a:ln>
        </p:spPr>
      </p:pic>
      <p:pic>
        <p:nvPicPr>
          <p:cNvPr id="4" name="Picture 8"/>
          <p:cNvPicPr/>
          <p:nvPr/>
        </p:nvPicPr>
        <p:blipFill>
          <a:blip r:embed="rId3"/>
          <a:stretch/>
        </p:blipFill>
        <p:spPr>
          <a:xfrm>
            <a:off x="3180595" y="1651199"/>
            <a:ext cx="6697696" cy="4209273"/>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ea typeface="Century Gothic"/>
              </a:rPr>
              <a:t>We call ourselves Homo sapiens</a:t>
            </a:r>
            <a:endParaRPr lang="en-US" sz="3600" b="0" strike="noStrike" spc="-1">
              <a:solidFill>
                <a:srgbClr val="000000"/>
              </a:solidFill>
              <a:latin typeface="Century Gothic"/>
            </a:endParaRPr>
          </a:p>
        </p:txBody>
      </p:sp>
      <p:sp>
        <p:nvSpPr>
          <p:cNvPr id="146" name="PlaceHolder 2"/>
          <p:cNvSpPr>
            <a:spLocks noGrp="1"/>
          </p:cNvSpPr>
          <p:nvPr>
            <p:ph/>
          </p:nvPr>
        </p:nvSpPr>
        <p:spPr>
          <a:xfrm>
            <a:off x="2729160" y="1596960"/>
            <a:ext cx="8964720" cy="479160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rPr>
              <a:t>Wise Man: Thinking</a:t>
            </a: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1" strike="noStrike" spc="-1">
                <a:solidFill>
                  <a:srgbClr val="404040"/>
                </a:solidFill>
                <a:latin typeface="Century Gothic"/>
                <a:ea typeface="Century Gothic"/>
              </a:rPr>
              <a:t>Intelligence: </a:t>
            </a:r>
            <a:r>
              <a:rPr lang="en-US" sz="1800" b="0" strike="noStrike" spc="-1">
                <a:solidFill>
                  <a:srgbClr val="404040"/>
                </a:solidFill>
                <a:latin typeface="Century Gothic"/>
                <a:ea typeface="Century Gothic"/>
              </a:rPr>
              <a:t>Perceive, understand, predict, and manipulate a world</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a:p>
            <a:pPr>
              <a:lnSpc>
                <a:spcPct val="100000"/>
              </a:lnSpc>
              <a:spcBef>
                <a:spcPts val="1001"/>
              </a:spcBef>
              <a:tabLst>
                <a:tab pos="0" algn="l"/>
              </a:tabLst>
            </a:pPr>
            <a:endParaRPr lang="en-US" sz="1800" b="0" strike="noStrike" spc="-1">
              <a:solidFill>
                <a:srgbClr val="404040"/>
              </a:solidFill>
              <a:latin typeface="Century Gothic"/>
            </a:endParaRPr>
          </a:p>
        </p:txBody>
      </p:sp>
      <p:pic>
        <p:nvPicPr>
          <p:cNvPr id="147" name="Picture 2" descr="Artificial Intelligence - Intelligent Systems - Tutorialspoint"/>
          <p:cNvPicPr/>
          <p:nvPr/>
        </p:nvPicPr>
        <p:blipFill>
          <a:blip r:embed="rId2"/>
          <a:stretch/>
        </p:blipFill>
        <p:spPr>
          <a:xfrm>
            <a:off x="3188160" y="3182400"/>
            <a:ext cx="7403400" cy="261576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4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4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PlaceHolder 1"/>
          <p:cNvSpPr>
            <a:spLocks noGrp="1"/>
          </p:cNvSpPr>
          <p:nvPr>
            <p:ph type="title"/>
          </p:nvPr>
        </p:nvSpPr>
        <p:spPr>
          <a:xfrm>
            <a:off x="2593080" y="624240"/>
            <a:ext cx="8911440" cy="1280520"/>
          </a:xfrm>
          <a:prstGeom prst="rect">
            <a:avLst/>
          </a:prstGeom>
          <a:noFill/>
          <a:ln w="0">
            <a:noFill/>
          </a:ln>
        </p:spPr>
        <p:txBody>
          <a:bodyPr anchor="t">
            <a:noAutofit/>
          </a:bodyPr>
          <a:lstStyle/>
          <a:p>
            <a:pPr>
              <a:lnSpc>
                <a:spcPct val="100000"/>
              </a:lnSpc>
            </a:pPr>
            <a:r>
              <a:rPr lang="en-US" sz="3600" b="0" strike="noStrike" spc="-1">
                <a:solidFill>
                  <a:srgbClr val="262626"/>
                </a:solidFill>
                <a:latin typeface="Century Gothic"/>
              </a:rPr>
              <a:t>AI definitions</a:t>
            </a:r>
            <a:endParaRPr lang="en-US" sz="3600" b="0" strike="noStrike" spc="-1">
              <a:solidFill>
                <a:srgbClr val="000000"/>
              </a:solidFill>
              <a:latin typeface="Century Gothic"/>
            </a:endParaRPr>
          </a:p>
        </p:txBody>
      </p:sp>
      <p:sp>
        <p:nvSpPr>
          <p:cNvPr id="149" name="PlaceHolder 2"/>
          <p:cNvSpPr>
            <a:spLocks noGrp="1"/>
          </p:cNvSpPr>
          <p:nvPr>
            <p:ph/>
          </p:nvPr>
        </p:nvSpPr>
        <p:spPr>
          <a:xfrm>
            <a:off x="2589120" y="2133720"/>
            <a:ext cx="8915040" cy="3777120"/>
          </a:xfrm>
          <a:prstGeom prst="rect">
            <a:avLst/>
          </a:prstGeom>
          <a:noFill/>
          <a:ln w="0">
            <a:noFill/>
          </a:ln>
        </p:spPr>
        <p:txBody>
          <a:bodyPr anchor="t">
            <a:noAutofit/>
          </a:bodyPr>
          <a:lstStyle/>
          <a:p>
            <a:endParaRPr lang="en-US" sz="1800" b="0" strike="noStrike" spc="-1">
              <a:solidFill>
                <a:srgbClr val="404040"/>
              </a:solidFill>
              <a:latin typeface="Century Gothic"/>
            </a:endParaRPr>
          </a:p>
        </p:txBody>
      </p:sp>
      <p:pic>
        <p:nvPicPr>
          <p:cNvPr id="150" name="Picture 4" descr="Table&#10;&#10;Description automatically generated"/>
          <p:cNvPicPr/>
          <p:nvPr/>
        </p:nvPicPr>
        <p:blipFill>
          <a:blip r:embed="rId2"/>
          <a:stretch/>
        </p:blipFill>
        <p:spPr>
          <a:xfrm>
            <a:off x="2894760" y="1600920"/>
            <a:ext cx="7948440" cy="4843080"/>
          </a:xfrm>
          <a:prstGeom prst="rect">
            <a:avLst/>
          </a:prstGeom>
          <a:ln w="0">
            <a:noFill/>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PlaceHolder 1"/>
          <p:cNvSpPr>
            <a:spLocks noGrp="1"/>
          </p:cNvSpPr>
          <p:nvPr>
            <p:ph type="title"/>
          </p:nvPr>
        </p:nvSpPr>
        <p:spPr>
          <a:xfrm>
            <a:off x="2593080" y="776520"/>
            <a:ext cx="8911440" cy="1280520"/>
          </a:xfrm>
          <a:prstGeom prst="rect">
            <a:avLst/>
          </a:prstGeom>
          <a:noFill/>
          <a:ln w="0">
            <a:noFill/>
          </a:ln>
        </p:spPr>
        <p:txBody>
          <a:bodyPr anchor="t">
            <a:normAutofit/>
          </a:bodyPr>
          <a:lstStyle/>
          <a:p>
            <a:pPr>
              <a:lnSpc>
                <a:spcPct val="100000"/>
              </a:lnSpc>
            </a:pPr>
            <a:r>
              <a:rPr lang="en-US" sz="3200" b="1" strike="noStrike" spc="-1">
                <a:solidFill>
                  <a:srgbClr val="262626"/>
                </a:solidFill>
                <a:latin typeface="Century Gothic"/>
                <a:ea typeface="Century Gothic"/>
              </a:rPr>
              <a:t>Acting humanly: The Turing Test approach</a:t>
            </a:r>
            <a:endParaRPr lang="en-US" sz="3200" b="0" strike="noStrike" spc="-1">
              <a:solidFill>
                <a:srgbClr val="000000"/>
              </a:solidFill>
              <a:latin typeface="Century Gothic"/>
            </a:endParaRPr>
          </a:p>
        </p:txBody>
      </p:sp>
      <p:sp>
        <p:nvSpPr>
          <p:cNvPr id="152" name="PlaceHolder 2"/>
          <p:cNvSpPr>
            <a:spLocks noGrp="1"/>
          </p:cNvSpPr>
          <p:nvPr>
            <p:ph/>
          </p:nvPr>
        </p:nvSpPr>
        <p:spPr>
          <a:xfrm>
            <a:off x="2729160" y="1547280"/>
            <a:ext cx="9181080" cy="5066640"/>
          </a:xfrm>
          <a:prstGeom prst="rect">
            <a:avLst/>
          </a:prstGeom>
          <a:noFill/>
          <a:ln w="0">
            <a:noFill/>
          </a:ln>
        </p:spPr>
        <p:txBody>
          <a:bodyPr anchor="t">
            <a:noAutofit/>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The Turing test, originally called the</a:t>
            </a:r>
            <a:r>
              <a:rPr lang="en-US" sz="1800" b="1" strike="noStrike" spc="-1">
                <a:solidFill>
                  <a:srgbClr val="404040"/>
                </a:solidFill>
                <a:latin typeface="Century Gothic"/>
                <a:ea typeface="Century Gothic"/>
              </a:rPr>
              <a:t> imitation game</a:t>
            </a:r>
            <a:r>
              <a:rPr lang="en-US" sz="1800" b="0" strike="noStrike" spc="-1">
                <a:solidFill>
                  <a:srgbClr val="404040"/>
                </a:solidFill>
                <a:latin typeface="Century Gothic"/>
                <a:ea typeface="Century Gothic"/>
              </a:rPr>
              <a:t> by Alan Turing in 1950, is a test of a machine's ability to exhibit intelligent behaviour equivalent to, or indistinguishable from, that of a human.</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Turing proposed that a computer can be said to possess artificial intelligence if it can mimic human responses under specific conditions.</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To </a:t>
            </a:r>
            <a:r>
              <a:rPr lang="en-US" sz="1800" b="1" strike="noStrike" spc="-1">
                <a:solidFill>
                  <a:srgbClr val="404040"/>
                </a:solidFill>
                <a:latin typeface="Century Gothic"/>
                <a:ea typeface="Century Gothic"/>
              </a:rPr>
              <a:t>Acting Humanly</a:t>
            </a:r>
            <a:r>
              <a:rPr lang="en-US" sz="1800" b="0" strike="noStrike" spc="-1">
                <a:solidFill>
                  <a:srgbClr val="404040"/>
                </a:solidFill>
                <a:latin typeface="Century Gothic"/>
                <a:ea typeface="Century Gothic"/>
              </a:rPr>
              <a:t>, the computer would need to possess the following capabilities:</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Natural language processing</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Knowledge representation</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Automated reasoning</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Machine learning </a:t>
            </a: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To pass the total Turing Test, the computer will need</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COMPUTER VISION • computer vision to perceive objects, and</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ROBOTICS • robotics to manipulate objects and move about.</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5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52">
                                            <p:txEl>
                                              <p:pRg st="2" end="2"/>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152">
                                            <p:txEl>
                                              <p:pRg st="3" end="3"/>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152">
                                            <p:txEl>
                                              <p:pRg st="4" end="4"/>
                                            </p:txEl>
                                          </p:spTgt>
                                        </p:tgtEl>
                                        <p:attrNameLst>
                                          <p:attrName>style.visibility</p:attrName>
                                        </p:attrNameLst>
                                      </p:cBhvr>
                                      <p:to>
                                        <p:strVal val="visible"/>
                                      </p:to>
                                    </p:set>
                                  </p:childTnLst>
                                </p:cTn>
                              </p:par>
                              <p:par>
                                <p:cTn id="19" presetID="1" presetClass="entr" fill="hold" nodeType="withEffect">
                                  <p:stCondLst>
                                    <p:cond delay="0"/>
                                  </p:stCondLst>
                                  <p:childTnLst>
                                    <p:set>
                                      <p:cBhvr>
                                        <p:cTn id="20" dur="1" fill="hold">
                                          <p:stCondLst>
                                            <p:cond delay="0"/>
                                          </p:stCondLst>
                                        </p:cTn>
                                        <p:tgtEl>
                                          <p:spTgt spid="152">
                                            <p:txEl>
                                              <p:pRg st="5" end="5"/>
                                            </p:txEl>
                                          </p:spTgt>
                                        </p:tgtEl>
                                        <p:attrNameLst>
                                          <p:attrName>style.visibility</p:attrName>
                                        </p:attrNameLst>
                                      </p:cBhvr>
                                      <p:to>
                                        <p:strVal val="visible"/>
                                      </p:to>
                                    </p:set>
                                  </p:childTnLst>
                                </p:cTn>
                              </p:par>
                              <p:par>
                                <p:cTn id="21" presetID="1" presetClass="entr" fill="hold" nodeType="withEffect">
                                  <p:stCondLst>
                                    <p:cond delay="0"/>
                                  </p:stCondLst>
                                  <p:childTnLst>
                                    <p:set>
                                      <p:cBhvr>
                                        <p:cTn id="22" dur="1" fill="hold">
                                          <p:stCondLst>
                                            <p:cond delay="0"/>
                                          </p:stCondLst>
                                        </p:cTn>
                                        <p:tgtEl>
                                          <p:spTgt spid="15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fill="hold" nodeType="clickEffect">
                                  <p:stCondLst>
                                    <p:cond delay="0"/>
                                  </p:stCondLst>
                                  <p:childTnLst>
                                    <p:set>
                                      <p:cBhvr>
                                        <p:cTn id="26" dur="1" fill="hold">
                                          <p:stCondLst>
                                            <p:cond delay="0"/>
                                          </p:stCondLst>
                                        </p:cTn>
                                        <p:tgtEl>
                                          <p:spTgt spid="152">
                                            <p:txEl>
                                              <p:pRg st="7" end="7"/>
                                            </p:txEl>
                                          </p:spTgt>
                                        </p:tgtEl>
                                        <p:attrNameLst>
                                          <p:attrName>style.visibility</p:attrName>
                                        </p:attrNameLst>
                                      </p:cBhvr>
                                      <p:to>
                                        <p:strVal val="visible"/>
                                      </p:to>
                                    </p:set>
                                  </p:childTnLst>
                                </p:cTn>
                              </p:par>
                              <p:par>
                                <p:cTn id="27" presetID="1" presetClass="entr" fill="hold" nodeType="withEffect">
                                  <p:stCondLst>
                                    <p:cond delay="0"/>
                                  </p:stCondLst>
                                  <p:childTnLst>
                                    <p:set>
                                      <p:cBhvr>
                                        <p:cTn id="28" dur="1" fill="hold">
                                          <p:stCondLst>
                                            <p:cond delay="0"/>
                                          </p:stCondLst>
                                        </p:cTn>
                                        <p:tgtEl>
                                          <p:spTgt spid="152">
                                            <p:txEl>
                                              <p:pRg st="8" end="8"/>
                                            </p:txEl>
                                          </p:spTgt>
                                        </p:tgtEl>
                                        <p:attrNameLst>
                                          <p:attrName>style.visibility</p:attrName>
                                        </p:attrNameLst>
                                      </p:cBhvr>
                                      <p:to>
                                        <p:strVal val="visible"/>
                                      </p:to>
                                    </p:set>
                                  </p:childTnLst>
                                </p:cTn>
                              </p:par>
                              <p:par>
                                <p:cTn id="29" presetID="1" presetClass="entr" fill="hold" nodeType="withEffect">
                                  <p:stCondLst>
                                    <p:cond delay="0"/>
                                  </p:stCondLst>
                                  <p:childTnLst>
                                    <p:set>
                                      <p:cBhvr>
                                        <p:cTn id="30" dur="1" fill="hold">
                                          <p:stCondLst>
                                            <p:cond delay="0"/>
                                          </p:stCondLst>
                                        </p:cTn>
                                        <p:tgtEl>
                                          <p:spTgt spid="15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1"/>
          <p:cNvSpPr>
            <a:spLocks noGrp="1"/>
          </p:cNvSpPr>
          <p:nvPr>
            <p:ph type="title"/>
          </p:nvPr>
        </p:nvSpPr>
        <p:spPr>
          <a:xfrm>
            <a:off x="2593080" y="624240"/>
            <a:ext cx="8911440" cy="1280520"/>
          </a:xfrm>
          <a:prstGeom prst="rect">
            <a:avLst/>
          </a:prstGeom>
          <a:noFill/>
          <a:ln w="0">
            <a:noFill/>
          </a:ln>
        </p:spPr>
        <p:txBody>
          <a:bodyPr anchor="t">
            <a:normAutofit/>
          </a:bodyPr>
          <a:lstStyle/>
          <a:p>
            <a:pPr>
              <a:lnSpc>
                <a:spcPct val="100000"/>
              </a:lnSpc>
            </a:pPr>
            <a:r>
              <a:rPr lang="en-US" sz="3200" b="1" strike="noStrike" spc="-1">
                <a:solidFill>
                  <a:srgbClr val="262626"/>
                </a:solidFill>
                <a:latin typeface="Century Gothic"/>
                <a:ea typeface="Century Gothic"/>
              </a:rPr>
              <a:t>Thinking humanly: The cognitive modeling approach</a:t>
            </a:r>
            <a:endParaRPr lang="en-US" sz="3200" b="0" strike="noStrike" spc="-1">
              <a:solidFill>
                <a:srgbClr val="000000"/>
              </a:solidFill>
              <a:latin typeface="Century Gothic"/>
            </a:endParaRPr>
          </a:p>
        </p:txBody>
      </p:sp>
      <p:sp>
        <p:nvSpPr>
          <p:cNvPr id="154" name="PlaceHolder 2"/>
          <p:cNvSpPr>
            <a:spLocks noGrp="1"/>
          </p:cNvSpPr>
          <p:nvPr>
            <p:ph/>
          </p:nvPr>
        </p:nvSpPr>
        <p:spPr>
          <a:xfrm>
            <a:off x="2593800" y="1840680"/>
            <a:ext cx="9113400" cy="44492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If we are going to say that a given program thinks like a human, we must have some way of determining how humans think. We need to get inside the actual workings of human minds.</a:t>
            </a: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There are three ways to do this: through introspection—</a:t>
            </a:r>
            <a:r>
              <a:rPr lang="en-US" sz="2000" b="1" strike="noStrike" spc="-1">
                <a:solidFill>
                  <a:srgbClr val="404040"/>
                </a:solidFill>
                <a:latin typeface="Century Gothic"/>
                <a:ea typeface="Century Gothic"/>
              </a:rPr>
              <a:t>trying to catch our own thoughts as they go</a:t>
            </a:r>
            <a:r>
              <a:rPr lang="en-US" sz="2000" b="0" strike="noStrike" spc="-1">
                <a:solidFill>
                  <a:srgbClr val="404040"/>
                </a:solidFill>
                <a:latin typeface="Century Gothic"/>
                <a:ea typeface="Century Gothic"/>
              </a:rPr>
              <a:t> by; through psychological experiments—</a:t>
            </a:r>
            <a:r>
              <a:rPr lang="en-US" sz="2000" b="1" strike="noStrike" spc="-1">
                <a:solidFill>
                  <a:srgbClr val="404040"/>
                </a:solidFill>
                <a:latin typeface="Century Gothic"/>
                <a:ea typeface="Century Gothic"/>
              </a:rPr>
              <a:t>observing a person in action</a:t>
            </a:r>
            <a:r>
              <a:rPr lang="en-US" sz="2000" b="0" strike="noStrike" spc="-1">
                <a:solidFill>
                  <a:srgbClr val="404040"/>
                </a:solidFill>
                <a:latin typeface="Century Gothic"/>
                <a:ea typeface="Century Gothic"/>
              </a:rPr>
              <a:t>; and through brain imaging—</a:t>
            </a:r>
            <a:r>
              <a:rPr lang="en-US" sz="2000" b="1" strike="noStrike" spc="-1">
                <a:solidFill>
                  <a:srgbClr val="404040"/>
                </a:solidFill>
                <a:latin typeface="Century Gothic"/>
                <a:ea typeface="Century Gothic"/>
              </a:rPr>
              <a:t>observing the brain in action</a:t>
            </a:r>
            <a:r>
              <a:rPr lang="en-US" sz="2000" b="0" strike="noStrike" spc="-1">
                <a:solidFill>
                  <a:srgbClr val="404040"/>
                </a:solidFill>
                <a:latin typeface="Century Gothic"/>
                <a:ea typeface="Century Gothic"/>
              </a:rPr>
              <a:t>.</a:t>
            </a: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Once we have a sufficiently precise theory of the mind, it becomes possible to express the theory as a computer program. </a:t>
            </a: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If the program’s input–output behavior matches corresponding human behavior, that is evidence that some of the program’s mechanisms could also be operating in humans.</a:t>
            </a:r>
            <a:endParaRPr lang="en-US" sz="20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5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5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5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PlaceHolder 1"/>
          <p:cNvSpPr>
            <a:spLocks noGrp="1"/>
          </p:cNvSpPr>
          <p:nvPr>
            <p:ph type="title"/>
          </p:nvPr>
        </p:nvSpPr>
        <p:spPr>
          <a:xfrm>
            <a:off x="2593080" y="624240"/>
            <a:ext cx="8911440" cy="1280520"/>
          </a:xfrm>
          <a:prstGeom prst="rect">
            <a:avLst/>
          </a:prstGeom>
          <a:noFill/>
          <a:ln w="0">
            <a:noFill/>
          </a:ln>
        </p:spPr>
        <p:txBody>
          <a:bodyPr anchor="t">
            <a:normAutofit/>
          </a:bodyPr>
          <a:lstStyle/>
          <a:p>
            <a:pPr>
              <a:lnSpc>
                <a:spcPct val="100000"/>
              </a:lnSpc>
            </a:pPr>
            <a:r>
              <a:rPr lang="en-US" sz="3200" b="1" strike="noStrike" spc="-1">
                <a:solidFill>
                  <a:srgbClr val="262626"/>
                </a:solidFill>
                <a:latin typeface="Century Gothic"/>
                <a:ea typeface="Century Gothic"/>
              </a:rPr>
              <a:t>Thinking rationally: The “laws of thought” approach</a:t>
            </a:r>
            <a:endParaRPr lang="en-US" sz="3200" b="0" strike="noStrike" spc="-1">
              <a:solidFill>
                <a:srgbClr val="000000"/>
              </a:solidFill>
              <a:latin typeface="Century Gothic"/>
            </a:endParaRPr>
          </a:p>
        </p:txBody>
      </p:sp>
      <p:sp>
        <p:nvSpPr>
          <p:cNvPr id="156" name="PlaceHolder 2"/>
          <p:cNvSpPr>
            <a:spLocks noGrp="1"/>
          </p:cNvSpPr>
          <p:nvPr>
            <p:ph/>
          </p:nvPr>
        </p:nvSpPr>
        <p:spPr>
          <a:xfrm>
            <a:off x="2620800" y="1831680"/>
            <a:ext cx="9059400" cy="4530240"/>
          </a:xfrm>
          <a:prstGeom prst="rect">
            <a:avLst/>
          </a:prstGeom>
          <a:noFill/>
          <a:ln w="0">
            <a:noFill/>
          </a:ln>
        </p:spPr>
        <p:txBody>
          <a:bodyPr anchor="t">
            <a:normAutofit/>
          </a:bodyPr>
          <a:lstStyle/>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The Greek philosopher Aristotle was one of the first to attempt to codify “right thinking,” that is, irrefutable reasoning processes.</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Patterns for argument structures that always yielded correct conclusions.</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For example, “Socrates is a man; all men are mortal; therefore, Socrates is mortal.” </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2000" b="0" strike="noStrike" spc="-1">
                <a:solidFill>
                  <a:srgbClr val="404040"/>
                </a:solidFill>
                <a:latin typeface="Century Gothic"/>
                <a:ea typeface="Century Gothic"/>
              </a:rPr>
              <a:t>These laws of thought were supposed to govern the operation of the mind; their study initiated the field called </a:t>
            </a:r>
            <a:r>
              <a:rPr lang="en-US" sz="2000" b="1" strike="noStrike" spc="-1">
                <a:solidFill>
                  <a:srgbClr val="404040"/>
                </a:solidFill>
                <a:latin typeface="Century Gothic"/>
                <a:ea typeface="Century Gothic"/>
              </a:rPr>
              <a:t>logic</a:t>
            </a:r>
            <a:r>
              <a:rPr lang="en-US" sz="2000" b="0" strike="noStrike" spc="-1">
                <a:solidFill>
                  <a:srgbClr val="404040"/>
                </a:solidFill>
                <a:latin typeface="Century Gothic"/>
                <a:ea typeface="Century Gothic"/>
              </a:rPr>
              <a:t>.</a:t>
            </a: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a:p>
            <a:pPr>
              <a:lnSpc>
                <a:spcPct val="100000"/>
              </a:lnSpc>
              <a:spcBef>
                <a:spcPts val="1001"/>
              </a:spcBef>
            </a:pPr>
            <a:endParaRPr lang="en-US" sz="20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5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fill="hold" nodeType="clickEffect">
                                  <p:stCondLst>
                                    <p:cond delay="0"/>
                                  </p:stCondLst>
                                  <p:childTnLst>
                                    <p:set>
                                      <p:cBhvr>
                                        <p:cTn id="14" dur="1" fill="hold">
                                          <p:stCondLst>
                                            <p:cond delay="0"/>
                                          </p:stCondLst>
                                        </p:cTn>
                                        <p:tgtEl>
                                          <p:spTgt spid="15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fill="hold" nodeType="clickEffect">
                                  <p:stCondLst>
                                    <p:cond delay="0"/>
                                  </p:stCondLst>
                                  <p:childTnLst>
                                    <p:set>
                                      <p:cBhvr>
                                        <p:cTn id="18" dur="1" fill="hold">
                                          <p:stCondLst>
                                            <p:cond delay="0"/>
                                          </p:stCondLst>
                                        </p:cTn>
                                        <p:tgtEl>
                                          <p:spTgt spid="15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2593080" y="624240"/>
            <a:ext cx="8911440" cy="1280520"/>
          </a:xfrm>
          <a:prstGeom prst="rect">
            <a:avLst/>
          </a:prstGeom>
          <a:noFill/>
          <a:ln w="0">
            <a:noFill/>
          </a:ln>
        </p:spPr>
        <p:txBody>
          <a:bodyPr anchor="t">
            <a:normAutofit/>
          </a:bodyPr>
          <a:lstStyle/>
          <a:p>
            <a:pPr>
              <a:lnSpc>
                <a:spcPct val="100000"/>
              </a:lnSpc>
            </a:pPr>
            <a:r>
              <a:rPr lang="en-US" sz="3200" b="1" strike="noStrike" spc="-1">
                <a:solidFill>
                  <a:srgbClr val="262626"/>
                </a:solidFill>
                <a:latin typeface="Century Gothic"/>
                <a:ea typeface="Century Gothic"/>
              </a:rPr>
              <a:t>Acting rationally: The rational agent approach</a:t>
            </a:r>
            <a:endParaRPr lang="en-US" sz="3200" b="0" strike="noStrike" spc="-1">
              <a:solidFill>
                <a:srgbClr val="000000"/>
              </a:solidFill>
              <a:latin typeface="Century Gothic"/>
            </a:endParaRPr>
          </a:p>
        </p:txBody>
      </p:sp>
      <p:sp>
        <p:nvSpPr>
          <p:cNvPr id="158" name="PlaceHolder 2"/>
          <p:cNvSpPr>
            <a:spLocks noGrp="1"/>
          </p:cNvSpPr>
          <p:nvPr>
            <p:ph/>
          </p:nvPr>
        </p:nvSpPr>
        <p:spPr>
          <a:xfrm>
            <a:off x="2593800" y="1872000"/>
            <a:ext cx="9068400" cy="4539240"/>
          </a:xfrm>
          <a:prstGeom prst="rect">
            <a:avLst/>
          </a:prstGeom>
          <a:noFill/>
          <a:ln w="0">
            <a:noFill/>
          </a:ln>
        </p:spPr>
        <p:txBody>
          <a:bodyPr anchor="t">
            <a:normAutofit fontScale="99000"/>
          </a:bodyPr>
          <a:lstStyle/>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An agent is just something that acts.</a:t>
            </a:r>
            <a:endParaRPr lang="en-US" sz="1800" b="0" strike="noStrike" spc="-1">
              <a:solidFill>
                <a:srgbClr val="404040"/>
              </a:solidFill>
              <a:latin typeface="Century Gothic"/>
            </a:endParaRPr>
          </a:p>
          <a:p>
            <a:pPr>
              <a:lnSpc>
                <a:spcPct val="100000"/>
              </a:lnSpc>
              <a:spcBef>
                <a:spcPts val="1001"/>
              </a:spcBef>
            </a:pPr>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Of course, all computer programs do something, but computer agents are expected to do more: </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operate autonomously</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perceive their environment</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persist over a prolonged time period</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adapt to change</a:t>
            </a:r>
            <a:endParaRPr lang="en-US" sz="1800" b="0" strike="noStrike" spc="-1">
              <a:solidFill>
                <a:srgbClr val="404040"/>
              </a:solidFill>
              <a:latin typeface="Century Gothic"/>
            </a:endParaRPr>
          </a:p>
          <a:p>
            <a:pPr marL="743040" lvl="1" indent="-285840">
              <a:lnSpc>
                <a:spcPct val="100000"/>
              </a:lnSpc>
              <a:spcBef>
                <a:spcPts val="1001"/>
              </a:spcBef>
              <a:buClr>
                <a:srgbClr val="A53010"/>
              </a:buClr>
              <a:buFont typeface="Wingdings 3" charset="2"/>
              <a:buChar char=""/>
            </a:pPr>
            <a:r>
              <a:rPr lang="en-US" sz="1800" b="0" strike="noStrike" spc="-1">
                <a:solidFill>
                  <a:srgbClr val="404040"/>
                </a:solidFill>
                <a:latin typeface="Century Gothic"/>
                <a:ea typeface="Century Gothic"/>
              </a:rPr>
              <a:t>create and pursue goals. </a:t>
            </a:r>
            <a:endParaRPr lang="en-US" sz="1800" b="0" strike="noStrike" spc="-1">
              <a:solidFill>
                <a:srgbClr val="404040"/>
              </a:solidFill>
              <a:latin typeface="Century Gothic"/>
            </a:endParaRPr>
          </a:p>
          <a:p>
            <a:endParaRPr lang="en-US" sz="1800" b="0" strike="noStrike" spc="-1">
              <a:solidFill>
                <a:srgbClr val="404040"/>
              </a:solidFill>
              <a:latin typeface="Century Gothic"/>
            </a:endParaRPr>
          </a:p>
          <a:p>
            <a:pPr marL="343080" indent="-343080">
              <a:lnSpc>
                <a:spcPct val="100000"/>
              </a:lnSpc>
              <a:spcBef>
                <a:spcPts val="1001"/>
              </a:spcBef>
              <a:buClr>
                <a:srgbClr val="A53010"/>
              </a:buClr>
              <a:buFont typeface="Wingdings 3" charset="2"/>
              <a:buChar char=""/>
            </a:pPr>
            <a:r>
              <a:rPr lang="en-US" sz="1800" b="1" strike="noStrike" spc="-1">
                <a:solidFill>
                  <a:srgbClr val="FF0000"/>
                </a:solidFill>
                <a:latin typeface="Century Gothic"/>
                <a:ea typeface="Century Gothic"/>
              </a:rPr>
              <a:t>A rational agent is one that acts so as to achieve the best outcome or, when there is uncertainty, the best expected outcome.</a:t>
            </a:r>
            <a:endParaRPr lang="en-US" sz="1800" b="0" strike="noStrike" spc="-1">
              <a:solidFill>
                <a:srgbClr val="404040"/>
              </a:solidFill>
              <a:latin typeface="Century Gothic"/>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p15="http://schemas.microsoft.com/office/powerpoint/2012/main" xmlns="">
      <p:transition spd="slow"/>
    </mc:Fallback>
  </mc:AlternateContent>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15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fill="hold" nodeType="clickEffect">
                                  <p:stCondLst>
                                    <p:cond delay="0"/>
                                  </p:stCondLst>
                                  <p:childTnLst>
                                    <p:set>
                                      <p:cBhvr>
                                        <p:cTn id="10" dur="1" fill="hold">
                                          <p:stCondLst>
                                            <p:cond delay="0"/>
                                          </p:stCondLst>
                                        </p:cTn>
                                        <p:tgtEl>
                                          <p:spTgt spid="158">
                                            <p:txEl>
                                              <p:pRg st="2" end="2"/>
                                            </p:txEl>
                                          </p:spTgt>
                                        </p:tgtEl>
                                        <p:attrNameLst>
                                          <p:attrName>style.visibility</p:attrName>
                                        </p:attrNameLst>
                                      </p:cBhvr>
                                      <p:to>
                                        <p:strVal val="visible"/>
                                      </p:to>
                                    </p:set>
                                  </p:childTnLst>
                                </p:cTn>
                              </p:par>
                              <p:par>
                                <p:cTn id="11" presetID="1" presetClass="entr" fill="hold" nodeType="withEffect">
                                  <p:stCondLst>
                                    <p:cond delay="0"/>
                                  </p:stCondLst>
                                  <p:childTnLst>
                                    <p:set>
                                      <p:cBhvr>
                                        <p:cTn id="12" dur="1" fill="hold">
                                          <p:stCondLst>
                                            <p:cond delay="0"/>
                                          </p:stCondLst>
                                        </p:cTn>
                                        <p:tgtEl>
                                          <p:spTgt spid="158">
                                            <p:txEl>
                                              <p:pRg st="3" end="3"/>
                                            </p:txEl>
                                          </p:spTgt>
                                        </p:tgtEl>
                                        <p:attrNameLst>
                                          <p:attrName>style.visibility</p:attrName>
                                        </p:attrNameLst>
                                      </p:cBhvr>
                                      <p:to>
                                        <p:strVal val="visible"/>
                                      </p:to>
                                    </p:set>
                                  </p:childTnLst>
                                </p:cTn>
                              </p:par>
                              <p:par>
                                <p:cTn id="13" presetID="1" presetClass="entr" fill="hold" nodeType="withEffect">
                                  <p:stCondLst>
                                    <p:cond delay="0"/>
                                  </p:stCondLst>
                                  <p:childTnLst>
                                    <p:set>
                                      <p:cBhvr>
                                        <p:cTn id="14" dur="1" fill="hold">
                                          <p:stCondLst>
                                            <p:cond delay="0"/>
                                          </p:stCondLst>
                                        </p:cTn>
                                        <p:tgtEl>
                                          <p:spTgt spid="158">
                                            <p:txEl>
                                              <p:pRg st="4" end="4"/>
                                            </p:txEl>
                                          </p:spTgt>
                                        </p:tgtEl>
                                        <p:attrNameLst>
                                          <p:attrName>style.visibility</p:attrName>
                                        </p:attrNameLst>
                                      </p:cBhvr>
                                      <p:to>
                                        <p:strVal val="visible"/>
                                      </p:to>
                                    </p:set>
                                  </p:childTnLst>
                                </p:cTn>
                              </p:par>
                              <p:par>
                                <p:cTn id="15" presetID="1" presetClass="entr" fill="hold" nodeType="withEffect">
                                  <p:stCondLst>
                                    <p:cond delay="0"/>
                                  </p:stCondLst>
                                  <p:childTnLst>
                                    <p:set>
                                      <p:cBhvr>
                                        <p:cTn id="16" dur="1" fill="hold">
                                          <p:stCondLst>
                                            <p:cond delay="0"/>
                                          </p:stCondLst>
                                        </p:cTn>
                                        <p:tgtEl>
                                          <p:spTgt spid="158">
                                            <p:txEl>
                                              <p:pRg st="5" end="5"/>
                                            </p:txEl>
                                          </p:spTgt>
                                        </p:tgtEl>
                                        <p:attrNameLst>
                                          <p:attrName>style.visibility</p:attrName>
                                        </p:attrNameLst>
                                      </p:cBhvr>
                                      <p:to>
                                        <p:strVal val="visible"/>
                                      </p:to>
                                    </p:set>
                                  </p:childTnLst>
                                </p:cTn>
                              </p:par>
                              <p:par>
                                <p:cTn id="17" presetID="1" presetClass="entr" fill="hold" nodeType="withEffect">
                                  <p:stCondLst>
                                    <p:cond delay="0"/>
                                  </p:stCondLst>
                                  <p:childTnLst>
                                    <p:set>
                                      <p:cBhvr>
                                        <p:cTn id="18" dur="1" fill="hold">
                                          <p:stCondLst>
                                            <p:cond delay="0"/>
                                          </p:stCondLst>
                                        </p:cTn>
                                        <p:tgtEl>
                                          <p:spTgt spid="158">
                                            <p:txEl>
                                              <p:pRg st="6" end="6"/>
                                            </p:txEl>
                                          </p:spTgt>
                                        </p:tgtEl>
                                        <p:attrNameLst>
                                          <p:attrName>style.visibility</p:attrName>
                                        </p:attrNameLst>
                                      </p:cBhvr>
                                      <p:to>
                                        <p:strVal val="visible"/>
                                      </p:to>
                                    </p:set>
                                  </p:childTnLst>
                                </p:cTn>
                              </p:par>
                              <p:par>
                                <p:cTn id="19" presetID="1" presetClass="entr" fill="hold" nodeType="withEffect">
                                  <p:stCondLst>
                                    <p:cond delay="0"/>
                                  </p:stCondLst>
                                  <p:childTnLst>
                                    <p:set>
                                      <p:cBhvr>
                                        <p:cTn id="20" dur="1" fill="hold">
                                          <p:stCondLst>
                                            <p:cond delay="0"/>
                                          </p:stCondLst>
                                        </p:cTn>
                                        <p:tgtEl>
                                          <p:spTgt spid="158">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fill="hold" nodeType="clickEffect">
                                  <p:stCondLst>
                                    <p:cond delay="0"/>
                                  </p:stCondLst>
                                  <p:childTnLst>
                                    <p:set>
                                      <p:cBhvr>
                                        <p:cTn id="24" dur="1" fill="hold">
                                          <p:stCondLst>
                                            <p:cond delay="0"/>
                                          </p:stCondLst>
                                        </p:cTn>
                                        <p:tgtEl>
                                          <p:spTgt spid="15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15314</TotalTime>
  <Words>491</Words>
  <Application>Microsoft Office PowerPoint</Application>
  <PresentationFormat>Widescreen</PresentationFormat>
  <Paragraphs>206</Paragraphs>
  <Slides>23</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23</vt:i4>
      </vt:variant>
    </vt:vector>
  </HeadingPairs>
  <TitlesOfParts>
    <vt:vector size="32" baseType="lpstr">
      <vt:lpstr>Arial</vt:lpstr>
      <vt:lpstr>Century Gothic</vt:lpstr>
      <vt:lpstr>DejaVu Sans</vt:lpstr>
      <vt:lpstr>Symbol</vt:lpstr>
      <vt:lpstr>Times New Roman</vt:lpstr>
      <vt:lpstr>Wingdings</vt:lpstr>
      <vt:lpstr>Wingdings 3</vt:lpstr>
      <vt:lpstr>Office Theme</vt:lpstr>
      <vt:lpstr>Office Theme</vt:lpstr>
      <vt:lpstr>Artificial Intelligence</vt:lpstr>
      <vt:lpstr>PowerPoint Presentation</vt:lpstr>
      <vt:lpstr>PowerPoint Presentation</vt:lpstr>
      <vt:lpstr>We call ourselves Homo sapiens</vt:lpstr>
      <vt:lpstr>AI definitions</vt:lpstr>
      <vt:lpstr>Acting humanly: The Turing Test approach</vt:lpstr>
      <vt:lpstr>Thinking humanly: The cognitive modeling approach</vt:lpstr>
      <vt:lpstr>Thinking rationally: The “laws of thought” approach</vt:lpstr>
      <vt:lpstr>Acting rationally: The rational agent approach</vt:lpstr>
      <vt:lpstr>Foundation of AI</vt:lpstr>
      <vt:lpstr>Foundation of AI : Philosophy </vt:lpstr>
      <vt:lpstr>Foundation of AI : Mathematics  </vt:lpstr>
      <vt:lpstr>Foundation of AI : Neuroscience  </vt:lpstr>
      <vt:lpstr>Foundation of AI : Computer engineering   </vt:lpstr>
      <vt:lpstr>Foundation of AI : Control theory    </vt:lpstr>
      <vt:lpstr>The History of AI</vt:lpstr>
      <vt:lpstr>The birth of Artificial Intelligence (1956)</vt:lpstr>
      <vt:lpstr>Early enthusiasm, great expectations (1952–1969)</vt:lpstr>
      <vt:lpstr>A dose of reality (1966–1973)</vt:lpstr>
      <vt:lpstr>AI becomes an industry (1980–present)</vt:lpstr>
      <vt:lpstr>The return of neural networks (1986–present)</vt:lpstr>
      <vt:lpstr>The availability of very large data sets (2001–present)</vt:lpstr>
      <vt:lpstr>Applications of AI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Dr Piyush Joshi</cp:lastModifiedBy>
  <cp:revision>1617</cp:revision>
  <dcterms:created xsi:type="dcterms:W3CDTF">2021-07-01T03:34:46Z</dcterms:created>
  <dcterms:modified xsi:type="dcterms:W3CDTF">2022-01-13T04:56:08Z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iddenSlides">
    <vt:i4>2</vt:i4>
  </property>
  <property fmtid="{D5CDD505-2E9C-101B-9397-08002B2CF9AE}" pid="3" name="PresentationFormat">
    <vt:lpwstr>Widescreen</vt:lpwstr>
  </property>
  <property fmtid="{D5CDD505-2E9C-101B-9397-08002B2CF9AE}" pid="4" name="Slides">
    <vt:i4>134</vt:i4>
  </property>
</Properties>
</file>